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18288000" cy="10287000"/>
  <p:notesSz cx="6858000" cy="9144000"/>
  <p:embeddedFontLst>
    <p:embeddedFont>
      <p:font typeface="Oswald Bold" charset="1" panose="00000800000000000000"/>
      <p:regular r:id="rId44"/>
    </p:embeddedFont>
    <p:embeddedFont>
      <p:font typeface="Open Sauce" charset="1" panose="00000500000000000000"/>
      <p:regular r:id="rId45"/>
    </p:embeddedFont>
    <p:embeddedFont>
      <p:font typeface="DM Sans Bold" charset="1" panose="00000000000000000000"/>
      <p:regular r:id="rId46"/>
    </p:embeddedFont>
    <p:embeddedFont>
      <p:font typeface="DM Sans Bold Italics" charset="1" panose="00000000000000000000"/>
      <p:regular r:id="rId47"/>
    </p:embeddedFont>
    <p:embeddedFont>
      <p:font typeface="DM Sans" charset="1" panose="00000000000000000000"/>
      <p:regular r:id="rId48"/>
    </p:embeddedFont>
    <p:embeddedFont>
      <p:font typeface="Open Sauce Bold" charset="1" panose="00000800000000000000"/>
      <p:regular r:id="rId49"/>
    </p:embeddedFont>
    <p:embeddedFont>
      <p:font typeface="League Spartan" charset="1" panose="00000800000000000000"/>
      <p:regular r:id="rId50"/>
    </p:embeddedFont>
    <p:embeddedFont>
      <p:font typeface="ABeeZee" charset="1" panose="0200000000000000000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33.jpe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4.png" Type="http://schemas.openxmlformats.org/officeDocument/2006/relationships/image"/><Relationship Id="rId11" Target="../media/image55.svg" Type="http://schemas.openxmlformats.org/officeDocument/2006/relationships/image"/><Relationship Id="rId12" Target="../media/image56.png" Type="http://schemas.openxmlformats.org/officeDocument/2006/relationships/image"/><Relationship Id="rId13" Target="../media/image57.svg" Type="http://schemas.openxmlformats.org/officeDocument/2006/relationships/image"/><Relationship Id="rId14" Target="../media/image58.png" Type="http://schemas.openxmlformats.org/officeDocument/2006/relationships/image"/><Relationship Id="rId15" Target="../media/image59.svg" Type="http://schemas.openxmlformats.org/officeDocument/2006/relationships/image"/><Relationship Id="rId16" Target="../media/image60.png" Type="http://schemas.openxmlformats.org/officeDocument/2006/relationships/image"/><Relationship Id="rId17" Target="../media/image61.svg" Type="http://schemas.openxmlformats.org/officeDocument/2006/relationships/image"/><Relationship Id="rId18" Target="../media/image62.png" Type="http://schemas.openxmlformats.org/officeDocument/2006/relationships/image"/><Relationship Id="rId19" Target="../media/image63.svg" Type="http://schemas.openxmlformats.org/officeDocument/2006/relationships/image"/><Relationship Id="rId2" Target="../media/image46.png" Type="http://schemas.openxmlformats.org/officeDocument/2006/relationships/image"/><Relationship Id="rId20" Target="../media/image64.png" Type="http://schemas.openxmlformats.org/officeDocument/2006/relationships/image"/><Relationship Id="rId21" Target="../media/image65.svg" Type="http://schemas.openxmlformats.org/officeDocument/2006/relationships/image"/><Relationship Id="rId22" Target="../media/image66.png" Type="http://schemas.openxmlformats.org/officeDocument/2006/relationships/image"/><Relationship Id="rId23" Target="../media/image67.svg" Type="http://schemas.openxmlformats.org/officeDocument/2006/relationships/image"/><Relationship Id="rId24" Target="../media/image68.png" Type="http://schemas.openxmlformats.org/officeDocument/2006/relationships/image"/><Relationship Id="rId25" Target="../media/image69.svg" Type="http://schemas.openxmlformats.org/officeDocument/2006/relationships/image"/><Relationship Id="rId26" Target="../media/image70.png" Type="http://schemas.openxmlformats.org/officeDocument/2006/relationships/image"/><Relationship Id="rId27" Target="../media/image71.svg" Type="http://schemas.openxmlformats.org/officeDocument/2006/relationships/image"/><Relationship Id="rId28" Target="../media/image72.png" Type="http://schemas.openxmlformats.org/officeDocument/2006/relationships/image"/><Relationship Id="rId29" Target="../media/image73.svg" Type="http://schemas.openxmlformats.org/officeDocument/2006/relationships/image"/><Relationship Id="rId3" Target="../media/image47.svg" Type="http://schemas.openxmlformats.org/officeDocument/2006/relationships/image"/><Relationship Id="rId30" Target="../media/image74.png" Type="http://schemas.openxmlformats.org/officeDocument/2006/relationships/image"/><Relationship Id="rId31" Target="../media/image75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53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7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1.jpeg" Type="http://schemas.openxmlformats.org/officeDocument/2006/relationships/image"/><Relationship Id="rId6" Target="../media/image12.png" Type="http://schemas.openxmlformats.org/officeDocument/2006/relationships/image"/><Relationship Id="rId7" Target="../media/image1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media/image10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jpeg" Type="http://schemas.openxmlformats.org/officeDocument/2006/relationships/image"/><Relationship Id="rId4" Target="../media/image10.png" Type="http://schemas.openxmlformats.org/officeDocument/2006/relationships/image"/><Relationship Id="rId5" Target="../media/image2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2383" y="-1052543"/>
            <a:ext cx="18530383" cy="13707879"/>
          </a:xfrm>
          <a:custGeom>
            <a:avLst/>
            <a:gdLst/>
            <a:ahLst/>
            <a:cxnLst/>
            <a:rect r="r" b="b" t="t" l="l"/>
            <a:pathLst>
              <a:path h="13707879" w="18530383">
                <a:moveTo>
                  <a:pt x="0" y="0"/>
                </a:moveTo>
                <a:lnTo>
                  <a:pt x="18530383" y="0"/>
                </a:lnTo>
                <a:lnTo>
                  <a:pt x="18530383" y="13707879"/>
                </a:lnTo>
                <a:lnTo>
                  <a:pt x="0" y="13707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2" r="0" b="-66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36347" y="3202251"/>
            <a:ext cx="9657487" cy="3771747"/>
            <a:chOff x="0" y="0"/>
            <a:chExt cx="1865018" cy="7283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65018" cy="728386"/>
            </a:xfrm>
            <a:custGeom>
              <a:avLst/>
              <a:gdLst/>
              <a:ahLst/>
              <a:cxnLst/>
              <a:rect r="r" b="b" t="t" l="l"/>
              <a:pathLst>
                <a:path h="728386" w="1865018">
                  <a:moveTo>
                    <a:pt x="0" y="0"/>
                  </a:moveTo>
                  <a:lnTo>
                    <a:pt x="1865018" y="0"/>
                  </a:lnTo>
                  <a:lnTo>
                    <a:pt x="1865018" y="728386"/>
                  </a:lnTo>
                  <a:lnTo>
                    <a:pt x="0" y="728386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865018" cy="747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278013" y="7183547"/>
            <a:ext cx="3714916" cy="813094"/>
          </a:xfrm>
          <a:custGeom>
            <a:avLst/>
            <a:gdLst/>
            <a:ahLst/>
            <a:cxnLst/>
            <a:rect r="r" b="b" t="t" l="l"/>
            <a:pathLst>
              <a:path h="813094" w="3714916">
                <a:moveTo>
                  <a:pt x="0" y="0"/>
                </a:moveTo>
                <a:lnTo>
                  <a:pt x="3714916" y="0"/>
                </a:lnTo>
                <a:lnTo>
                  <a:pt x="3714916" y="813094"/>
                </a:lnTo>
                <a:lnTo>
                  <a:pt x="0" y="813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3042" r="-569" b="-206443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236347" y="8206191"/>
            <a:ext cx="9657487" cy="439371"/>
            <a:chOff x="0" y="0"/>
            <a:chExt cx="1865018" cy="848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65018" cy="84850"/>
            </a:xfrm>
            <a:custGeom>
              <a:avLst/>
              <a:gdLst/>
              <a:ahLst/>
              <a:cxnLst/>
              <a:rect r="r" b="b" t="t" l="l"/>
              <a:pathLst>
                <a:path h="84850" w="1865018">
                  <a:moveTo>
                    <a:pt x="0" y="0"/>
                  </a:moveTo>
                  <a:lnTo>
                    <a:pt x="1865018" y="0"/>
                  </a:lnTo>
                  <a:lnTo>
                    <a:pt x="1865018" y="84850"/>
                  </a:lnTo>
                  <a:lnTo>
                    <a:pt x="0" y="84850"/>
                  </a:lnTo>
                  <a:close/>
                </a:path>
              </a:pathLst>
            </a:custGeom>
            <a:solidFill>
              <a:srgbClr val="F2F2F2"/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1865018" cy="10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129872" y="7183547"/>
            <a:ext cx="1053729" cy="813094"/>
          </a:xfrm>
          <a:custGeom>
            <a:avLst/>
            <a:gdLst/>
            <a:ahLst/>
            <a:cxnLst/>
            <a:rect r="r" b="b" t="t" l="l"/>
            <a:pathLst>
              <a:path h="813094" w="1053729">
                <a:moveTo>
                  <a:pt x="0" y="0"/>
                </a:moveTo>
                <a:lnTo>
                  <a:pt x="1053729" y="0"/>
                </a:lnTo>
                <a:lnTo>
                  <a:pt x="1053729" y="813094"/>
                </a:lnTo>
                <a:lnTo>
                  <a:pt x="0" y="813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47045" y="4072463"/>
            <a:ext cx="8436091" cy="2027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5"/>
              </a:lnSpc>
            </a:pPr>
            <a:r>
              <a:rPr lang="en-US" b="true" sz="5873" spc="575">
                <a:solidFill>
                  <a:srgbClr val="131211"/>
                </a:solidFill>
                <a:latin typeface="Oswald Bold"/>
                <a:ea typeface="Oswald Bold"/>
                <a:cs typeface="Oswald Bold"/>
                <a:sym typeface="Oswald Bold"/>
              </a:rPr>
              <a:t>SISTEMA LIBRETA DIGITAL DEL ALUMNO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25707" y="3466586"/>
            <a:ext cx="6478766" cy="553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59"/>
              </a:lnSpc>
            </a:pPr>
            <a:r>
              <a:rPr lang="en-US" b="true" sz="3303" spc="323">
                <a:solidFill>
                  <a:srgbClr val="131211"/>
                </a:solidFill>
                <a:latin typeface="Oswald Bold"/>
                <a:ea typeface="Oswald Bold"/>
                <a:cs typeface="Oswald Bold"/>
                <a:sym typeface="Oswald Bold"/>
              </a:rPr>
              <a:t>PROYECTO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116225" y="6367102"/>
            <a:ext cx="7897730" cy="362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4"/>
              </a:lnSpc>
            </a:pPr>
            <a:r>
              <a:rPr lang="en-US" b="true" sz="2155" spc="211">
                <a:solidFill>
                  <a:srgbClr val="131211"/>
                </a:solidFill>
                <a:latin typeface="Oswald Bold"/>
                <a:ea typeface="Oswald Bold"/>
                <a:cs typeface="Oswald Bold"/>
                <a:sym typeface="Oswald Bold"/>
              </a:rPr>
              <a:t>PRESENTACIÓN FINAL CAPSTONE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00193" y="8297924"/>
            <a:ext cx="4487614" cy="246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80"/>
              </a:lnSpc>
              <a:spcBef>
                <a:spcPct val="0"/>
              </a:spcBef>
            </a:pPr>
            <a:r>
              <a:rPr lang="en-US" sz="1600">
                <a:solidFill>
                  <a:srgbClr val="131211"/>
                </a:solidFill>
                <a:latin typeface="Open Sauce"/>
                <a:ea typeface="Open Sauce"/>
                <a:cs typeface="Open Sauce"/>
                <a:sym typeface="Open Sauce"/>
              </a:rPr>
              <a:t>Alejandro Cabello, Matías Leal y Matías Ossio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90124" y="4915176"/>
            <a:ext cx="107752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3"/>
              </a:lnSpc>
              <a:spcBef>
                <a:spcPct val="0"/>
              </a:spcBef>
            </a:pPr>
            <a:r>
              <a:rPr lang="en-US" b="true" sz="2524" spc="247">
                <a:solidFill>
                  <a:srgbClr val="131211"/>
                </a:solidFill>
                <a:latin typeface="DM Sans Bold"/>
                <a:ea typeface="DM Sans Bold"/>
                <a:cs typeface="DM Sans Bold"/>
                <a:sym typeface="DM Sans Bold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92152" y="8095793"/>
            <a:ext cx="7703695" cy="1013657"/>
          </a:xfrm>
          <a:custGeom>
            <a:avLst/>
            <a:gdLst/>
            <a:ahLst/>
            <a:cxnLst/>
            <a:rect r="r" b="b" t="t" l="l"/>
            <a:pathLst>
              <a:path h="1013657" w="7703695">
                <a:moveTo>
                  <a:pt x="0" y="0"/>
                </a:moveTo>
                <a:lnTo>
                  <a:pt x="7703696" y="0"/>
                </a:lnTo>
                <a:lnTo>
                  <a:pt x="7703696" y="1013657"/>
                </a:lnTo>
                <a:lnTo>
                  <a:pt x="0" y="10136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24" t="-86495" r="-1212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01289" y="5197765"/>
            <a:ext cx="7694559" cy="3404856"/>
            <a:chOff x="0" y="0"/>
            <a:chExt cx="2033449" cy="8998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33449" cy="899805"/>
            </a:xfrm>
            <a:custGeom>
              <a:avLst/>
              <a:gdLst/>
              <a:ahLst/>
              <a:cxnLst/>
              <a:rect r="r" b="b" t="t" l="l"/>
              <a:pathLst>
                <a:path h="899805" w="2033449">
                  <a:moveTo>
                    <a:pt x="31191" y="0"/>
                  </a:moveTo>
                  <a:lnTo>
                    <a:pt x="2002258" y="0"/>
                  </a:lnTo>
                  <a:cubicBezTo>
                    <a:pt x="2019484" y="0"/>
                    <a:pt x="2033449" y="13965"/>
                    <a:pt x="2033449" y="31191"/>
                  </a:cubicBezTo>
                  <a:lnTo>
                    <a:pt x="2033449" y="868614"/>
                  </a:lnTo>
                  <a:cubicBezTo>
                    <a:pt x="2033449" y="876886"/>
                    <a:pt x="2030163" y="884820"/>
                    <a:pt x="2024314" y="890669"/>
                  </a:cubicBezTo>
                  <a:cubicBezTo>
                    <a:pt x="2018464" y="896519"/>
                    <a:pt x="2010531" y="899805"/>
                    <a:pt x="2002258" y="899805"/>
                  </a:cubicBezTo>
                  <a:lnTo>
                    <a:pt x="31191" y="899805"/>
                  </a:lnTo>
                  <a:cubicBezTo>
                    <a:pt x="22918" y="899805"/>
                    <a:pt x="14985" y="896519"/>
                    <a:pt x="9136" y="890669"/>
                  </a:cubicBezTo>
                  <a:cubicBezTo>
                    <a:pt x="3286" y="884820"/>
                    <a:pt x="0" y="876886"/>
                    <a:pt x="0" y="868614"/>
                  </a:cubicBezTo>
                  <a:lnTo>
                    <a:pt x="0" y="31191"/>
                  </a:lnTo>
                  <a:cubicBezTo>
                    <a:pt x="0" y="22918"/>
                    <a:pt x="3286" y="14985"/>
                    <a:pt x="9136" y="9136"/>
                  </a:cubicBezTo>
                  <a:cubicBezTo>
                    <a:pt x="14985" y="3286"/>
                    <a:pt x="22918" y="0"/>
                    <a:pt x="31191" y="0"/>
                  </a:cubicBezTo>
                  <a:close/>
                </a:path>
              </a:pathLst>
            </a:custGeom>
            <a:solidFill>
              <a:srgbClr val="FFFAEB">
                <a:alpha val="9882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33449" cy="937905"/>
            </a:xfrm>
            <a:prstGeom prst="rect">
              <a:avLst/>
            </a:prstGeom>
          </p:spPr>
          <p:txBody>
            <a:bodyPr anchor="ctr" rtlCol="false" tIns="60616" lIns="60616" bIns="60616" rIns="60616"/>
            <a:lstStyle/>
            <a:p>
              <a:pPr algn="l" marL="647706" indent="-323853" lvl="1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Implementar un </a:t>
              </a:r>
              <a:r>
                <a:rPr lang="en-US" b="true" sz="3000">
                  <a:solidFill>
                    <a:srgbClr val="000000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Sistema Libreta Digital del Alumno </a:t>
              </a:r>
              <a:r>
                <a:rPr lang="en-US" sz="3000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que reemplace la libreta física, compuesto por una </a:t>
              </a:r>
              <a:r>
                <a:rPr lang="en-US" b="true" sz="3000">
                  <a:solidFill>
                    <a:srgbClr val="000000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aplicación web </a:t>
              </a:r>
              <a:r>
                <a:rPr lang="en-US" sz="3000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con distintos usuarios que mejorará la gestión de información de la comunidad.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5797474" y="2144508"/>
            <a:ext cx="6693052" cy="3216290"/>
          </a:xfrm>
          <a:custGeom>
            <a:avLst/>
            <a:gdLst/>
            <a:ahLst/>
            <a:cxnLst/>
            <a:rect r="r" b="b" t="t" l="l"/>
            <a:pathLst>
              <a:path h="3216290" w="6693052">
                <a:moveTo>
                  <a:pt x="0" y="0"/>
                </a:moveTo>
                <a:lnTo>
                  <a:pt x="6693052" y="0"/>
                </a:lnTo>
                <a:lnTo>
                  <a:pt x="6693052" y="3216290"/>
                </a:lnTo>
                <a:lnTo>
                  <a:pt x="0" y="32162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49" t="0" r="-6657" b="-205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449832" y="869156"/>
            <a:ext cx="1138833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49"/>
              </a:lnSpc>
            </a:pPr>
            <a:r>
              <a:rPr lang="en-US" b="true" sz="6999" spc="68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PROPUESTA DE SOLUCIÓN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64553" y="6315707"/>
            <a:ext cx="7758895" cy="884532"/>
          </a:xfrm>
          <a:custGeom>
            <a:avLst/>
            <a:gdLst/>
            <a:ahLst/>
            <a:cxnLst/>
            <a:rect r="r" b="b" t="t" l="l"/>
            <a:pathLst>
              <a:path h="884532" w="7758895">
                <a:moveTo>
                  <a:pt x="0" y="0"/>
                </a:moveTo>
                <a:lnTo>
                  <a:pt x="7758894" y="0"/>
                </a:lnTo>
                <a:lnTo>
                  <a:pt x="7758894" y="884532"/>
                </a:lnTo>
                <a:lnTo>
                  <a:pt x="0" y="884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47" t="-86495" r="-2402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64553" y="3529027"/>
            <a:ext cx="7758895" cy="3228946"/>
            <a:chOff x="0" y="0"/>
            <a:chExt cx="2384959" cy="99252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84959" cy="992526"/>
            </a:xfrm>
            <a:custGeom>
              <a:avLst/>
              <a:gdLst/>
              <a:ahLst/>
              <a:cxnLst/>
              <a:rect r="r" b="b" t="t" l="l"/>
              <a:pathLst>
                <a:path h="992526" w="2384959">
                  <a:moveTo>
                    <a:pt x="30932" y="0"/>
                  </a:moveTo>
                  <a:lnTo>
                    <a:pt x="2354027" y="0"/>
                  </a:lnTo>
                  <a:cubicBezTo>
                    <a:pt x="2362231" y="0"/>
                    <a:pt x="2370099" y="3259"/>
                    <a:pt x="2375899" y="9060"/>
                  </a:cubicBezTo>
                  <a:cubicBezTo>
                    <a:pt x="2381700" y="14861"/>
                    <a:pt x="2384959" y="22728"/>
                    <a:pt x="2384959" y="30932"/>
                  </a:cubicBezTo>
                  <a:lnTo>
                    <a:pt x="2384959" y="961594"/>
                  </a:lnTo>
                  <a:cubicBezTo>
                    <a:pt x="2384959" y="969798"/>
                    <a:pt x="2381700" y="977665"/>
                    <a:pt x="2375899" y="983466"/>
                  </a:cubicBezTo>
                  <a:cubicBezTo>
                    <a:pt x="2370099" y="989267"/>
                    <a:pt x="2362231" y="992526"/>
                    <a:pt x="2354027" y="992526"/>
                  </a:cubicBezTo>
                  <a:lnTo>
                    <a:pt x="30932" y="992526"/>
                  </a:lnTo>
                  <a:cubicBezTo>
                    <a:pt x="22728" y="992526"/>
                    <a:pt x="14861" y="989267"/>
                    <a:pt x="9060" y="983466"/>
                  </a:cubicBezTo>
                  <a:cubicBezTo>
                    <a:pt x="3259" y="977665"/>
                    <a:pt x="0" y="969798"/>
                    <a:pt x="0" y="961594"/>
                  </a:cubicBezTo>
                  <a:lnTo>
                    <a:pt x="0" y="30932"/>
                  </a:lnTo>
                  <a:cubicBezTo>
                    <a:pt x="0" y="22728"/>
                    <a:pt x="3259" y="14861"/>
                    <a:pt x="9060" y="9060"/>
                  </a:cubicBezTo>
                  <a:cubicBezTo>
                    <a:pt x="14861" y="3259"/>
                    <a:pt x="22728" y="0"/>
                    <a:pt x="30932" y="0"/>
                  </a:cubicBezTo>
                  <a:close/>
                </a:path>
              </a:pathLst>
            </a:custGeom>
            <a:solidFill>
              <a:srgbClr val="FFFAEB">
                <a:alpha val="9882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84959" cy="1030626"/>
            </a:xfrm>
            <a:prstGeom prst="rect">
              <a:avLst/>
            </a:prstGeom>
          </p:spPr>
          <p:txBody>
            <a:bodyPr anchor="ctr" rtlCol="false" tIns="60616" lIns="60616" bIns="60616" rIns="60616"/>
            <a:lstStyle/>
            <a:p>
              <a:pPr algn="l" marL="647700" indent="-323850" lvl="1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Incorporar funciones de </a:t>
              </a:r>
              <a:r>
                <a:rPr lang="en-US" b="true" sz="3000">
                  <a:solidFill>
                    <a:srgbClr val="000000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Autorización, Asistencia y Mensajes </a:t>
              </a:r>
              <a:r>
                <a:rPr lang="en-US" sz="3000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que incluya</a:t>
              </a:r>
              <a:r>
                <a:rPr lang="en-US" sz="3000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 información acerca de Vacunas, Reuniones de Apoderados, Paseos y Visitas, e Itinerario de Jornada. 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449832" y="869156"/>
            <a:ext cx="1138833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49"/>
              </a:lnSpc>
            </a:pPr>
            <a:r>
              <a:rPr lang="en-US" b="true" sz="6999" spc="68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PROPUESTA DE SOLUCIÓN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440052" y="2784397"/>
            <a:ext cx="6152134" cy="7502603"/>
          </a:xfrm>
          <a:custGeom>
            <a:avLst/>
            <a:gdLst/>
            <a:ahLst/>
            <a:cxnLst/>
            <a:rect r="r" b="b" t="t" l="l"/>
            <a:pathLst>
              <a:path h="7502603" w="6152134">
                <a:moveTo>
                  <a:pt x="0" y="0"/>
                </a:moveTo>
                <a:lnTo>
                  <a:pt x="6152135" y="0"/>
                </a:lnTo>
                <a:lnTo>
                  <a:pt x="6152135" y="7502603"/>
                </a:lnTo>
                <a:lnTo>
                  <a:pt x="0" y="75026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29375" y="7365906"/>
            <a:ext cx="8229249" cy="871484"/>
          </a:xfrm>
          <a:custGeom>
            <a:avLst/>
            <a:gdLst/>
            <a:ahLst/>
            <a:cxnLst/>
            <a:rect r="r" b="b" t="t" l="l"/>
            <a:pathLst>
              <a:path h="871484" w="8229249">
                <a:moveTo>
                  <a:pt x="0" y="0"/>
                </a:moveTo>
                <a:lnTo>
                  <a:pt x="8229250" y="0"/>
                </a:lnTo>
                <a:lnTo>
                  <a:pt x="8229250" y="871484"/>
                </a:lnTo>
                <a:lnTo>
                  <a:pt x="0" y="871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29375" y="8439410"/>
            <a:ext cx="7525843" cy="927014"/>
          </a:xfrm>
          <a:custGeom>
            <a:avLst/>
            <a:gdLst/>
            <a:ahLst/>
            <a:cxnLst/>
            <a:rect r="r" b="b" t="t" l="l"/>
            <a:pathLst>
              <a:path h="927014" w="7525843">
                <a:moveTo>
                  <a:pt x="0" y="0"/>
                </a:moveTo>
                <a:lnTo>
                  <a:pt x="7525844" y="0"/>
                </a:lnTo>
                <a:lnTo>
                  <a:pt x="7525844" y="927014"/>
                </a:lnTo>
                <a:lnTo>
                  <a:pt x="0" y="927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50" t="-86495" r="-4963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029375" y="5143500"/>
            <a:ext cx="7525843" cy="3759417"/>
            <a:chOff x="0" y="0"/>
            <a:chExt cx="2313323" cy="11555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13323" cy="1155584"/>
            </a:xfrm>
            <a:custGeom>
              <a:avLst/>
              <a:gdLst/>
              <a:ahLst/>
              <a:cxnLst/>
              <a:rect r="r" b="b" t="t" l="l"/>
              <a:pathLst>
                <a:path h="1155584" w="2313323">
                  <a:moveTo>
                    <a:pt x="31890" y="0"/>
                  </a:moveTo>
                  <a:lnTo>
                    <a:pt x="2281433" y="0"/>
                  </a:lnTo>
                  <a:cubicBezTo>
                    <a:pt x="2299046" y="0"/>
                    <a:pt x="2313323" y="14278"/>
                    <a:pt x="2313323" y="31890"/>
                  </a:cubicBezTo>
                  <a:lnTo>
                    <a:pt x="2313323" y="1123694"/>
                  </a:lnTo>
                  <a:cubicBezTo>
                    <a:pt x="2313323" y="1141306"/>
                    <a:pt x="2299046" y="1155584"/>
                    <a:pt x="2281433" y="1155584"/>
                  </a:cubicBezTo>
                  <a:lnTo>
                    <a:pt x="31890" y="1155584"/>
                  </a:lnTo>
                  <a:cubicBezTo>
                    <a:pt x="14278" y="1155584"/>
                    <a:pt x="0" y="1141306"/>
                    <a:pt x="0" y="1123694"/>
                  </a:cubicBezTo>
                  <a:lnTo>
                    <a:pt x="0" y="31890"/>
                  </a:lnTo>
                  <a:cubicBezTo>
                    <a:pt x="0" y="14278"/>
                    <a:pt x="14278" y="0"/>
                    <a:pt x="31890" y="0"/>
                  </a:cubicBezTo>
                  <a:close/>
                </a:path>
              </a:pathLst>
            </a:custGeom>
            <a:solidFill>
              <a:srgbClr val="FFFAEB">
                <a:alpha val="98824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313323" cy="1193684"/>
            </a:xfrm>
            <a:prstGeom prst="rect">
              <a:avLst/>
            </a:prstGeom>
          </p:spPr>
          <p:txBody>
            <a:bodyPr anchor="ctr" rtlCol="false" tIns="60616" lIns="60616" bIns="60616" rIns="60616"/>
            <a:lstStyle/>
            <a:p>
              <a:pPr algn="l" marL="647700" indent="-323850" lvl="1">
                <a:lnSpc>
                  <a:spcPts val="3900"/>
                </a:lnSpc>
                <a:buFont typeface="Arial"/>
                <a:buChar char="•"/>
              </a:pPr>
              <a:r>
                <a:rPr lang="en-US" b="true" sz="3000">
                  <a:solidFill>
                    <a:srgbClr val="1A1A1A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Garantizar la autenticidad y seguridad en el proceso,</a:t>
              </a:r>
              <a:r>
                <a:rPr lang="en-US" sz="3000">
                  <a:solidFill>
                    <a:srgbClr val="1A1A1A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 permitiendo la correspondiente notificación al apoderado según las necesidades de la comunidad educativa.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033410" y="2283790"/>
            <a:ext cx="5517775" cy="2859710"/>
          </a:xfrm>
          <a:custGeom>
            <a:avLst/>
            <a:gdLst/>
            <a:ahLst/>
            <a:cxnLst/>
            <a:rect r="r" b="b" t="t" l="l"/>
            <a:pathLst>
              <a:path h="2859710" w="5517775">
                <a:moveTo>
                  <a:pt x="0" y="0"/>
                </a:moveTo>
                <a:lnTo>
                  <a:pt x="5517774" y="0"/>
                </a:lnTo>
                <a:lnTo>
                  <a:pt x="5517774" y="2859710"/>
                </a:lnTo>
                <a:lnTo>
                  <a:pt x="0" y="285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49832" y="869156"/>
            <a:ext cx="1138833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49"/>
              </a:lnSpc>
            </a:pPr>
            <a:r>
              <a:rPr lang="en-US" b="true" sz="6999" spc="68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PROPUESTA DE SOLUCIÓN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9A450">
                <a:alpha val="100000"/>
              </a:srgbClr>
            </a:gs>
            <a:gs pos="100000">
              <a:srgbClr val="1D1B9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34999" y="4499610"/>
            <a:ext cx="6218002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59"/>
              </a:lnSpc>
            </a:pPr>
            <a:r>
              <a:rPr lang="en-US" b="true" sz="6999" spc="685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03 OBJETIVOS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8139" y="7544857"/>
            <a:ext cx="7483492" cy="756265"/>
          </a:xfrm>
          <a:custGeom>
            <a:avLst/>
            <a:gdLst/>
            <a:ahLst/>
            <a:cxnLst/>
            <a:rect r="r" b="b" t="t" l="l"/>
            <a:pathLst>
              <a:path h="756265" w="7483492">
                <a:moveTo>
                  <a:pt x="0" y="0"/>
                </a:moveTo>
                <a:lnTo>
                  <a:pt x="7483492" y="0"/>
                </a:lnTo>
                <a:lnTo>
                  <a:pt x="7483492" y="756266"/>
                </a:lnTo>
                <a:lnTo>
                  <a:pt x="0" y="756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036" r="0" b="-239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34879" y="0"/>
            <a:ext cx="9230544" cy="10499958"/>
          </a:xfrm>
          <a:custGeom>
            <a:avLst/>
            <a:gdLst/>
            <a:ahLst/>
            <a:cxnLst/>
            <a:rect r="r" b="b" t="t" l="l"/>
            <a:pathLst>
              <a:path h="10499958" w="9230544">
                <a:moveTo>
                  <a:pt x="0" y="0"/>
                </a:moveTo>
                <a:lnTo>
                  <a:pt x="9230544" y="0"/>
                </a:lnTo>
                <a:lnTo>
                  <a:pt x="9230544" y="10499958"/>
                </a:lnTo>
                <a:lnTo>
                  <a:pt x="0" y="10499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251" r="-1972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8663073"/>
            <a:ext cx="9726854" cy="818421"/>
          </a:xfrm>
          <a:custGeom>
            <a:avLst/>
            <a:gdLst/>
            <a:ahLst/>
            <a:cxnLst/>
            <a:rect r="r" b="b" t="t" l="l"/>
            <a:pathLst>
              <a:path h="818421" w="9726854">
                <a:moveTo>
                  <a:pt x="0" y="0"/>
                </a:moveTo>
                <a:lnTo>
                  <a:pt x="9726854" y="0"/>
                </a:lnTo>
                <a:lnTo>
                  <a:pt x="9726854" y="818421"/>
                </a:lnTo>
                <a:lnTo>
                  <a:pt x="0" y="8184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9453" r="-4457" b="-15736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5984759"/>
            <a:ext cx="9726854" cy="3120197"/>
            <a:chOff x="0" y="0"/>
            <a:chExt cx="3021256" cy="96916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21256" cy="969164"/>
            </a:xfrm>
            <a:custGeom>
              <a:avLst/>
              <a:gdLst/>
              <a:ahLst/>
              <a:cxnLst/>
              <a:rect r="r" b="b" t="t" l="l"/>
              <a:pathLst>
                <a:path h="969164" w="3021256">
                  <a:moveTo>
                    <a:pt x="24674" y="0"/>
                  </a:moveTo>
                  <a:lnTo>
                    <a:pt x="2996582" y="0"/>
                  </a:lnTo>
                  <a:cubicBezTo>
                    <a:pt x="3010209" y="0"/>
                    <a:pt x="3021256" y="11047"/>
                    <a:pt x="3021256" y="24674"/>
                  </a:cubicBezTo>
                  <a:lnTo>
                    <a:pt x="3021256" y="944490"/>
                  </a:lnTo>
                  <a:cubicBezTo>
                    <a:pt x="3021256" y="958117"/>
                    <a:pt x="3010209" y="969164"/>
                    <a:pt x="2996582" y="969164"/>
                  </a:cubicBezTo>
                  <a:lnTo>
                    <a:pt x="24674" y="969164"/>
                  </a:lnTo>
                  <a:cubicBezTo>
                    <a:pt x="11047" y="969164"/>
                    <a:pt x="0" y="958117"/>
                    <a:pt x="0" y="944490"/>
                  </a:cubicBezTo>
                  <a:lnTo>
                    <a:pt x="0" y="24674"/>
                  </a:lnTo>
                  <a:cubicBezTo>
                    <a:pt x="0" y="11047"/>
                    <a:pt x="11047" y="0"/>
                    <a:pt x="24674" y="0"/>
                  </a:cubicBezTo>
                  <a:close/>
                </a:path>
              </a:pathLst>
            </a:custGeom>
            <a:solidFill>
              <a:srgbClr val="FFFAEB">
                <a:alpha val="9882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21256" cy="1007264"/>
            </a:xfrm>
            <a:prstGeom prst="rect">
              <a:avLst/>
            </a:prstGeom>
          </p:spPr>
          <p:txBody>
            <a:bodyPr anchor="ctr" rtlCol="false" tIns="59987" lIns="59987" bIns="59987" rIns="59987"/>
            <a:lstStyle/>
            <a:p>
              <a:pPr algn="ctr">
                <a:lnSpc>
                  <a:spcPts val="3900"/>
                </a:lnSpc>
              </a:pPr>
              <a:r>
                <a:rPr lang="en-US" sz="3000">
                  <a:solidFill>
                    <a:srgbClr val="1A1A1A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Implementar un </a:t>
              </a:r>
              <a:r>
                <a:rPr lang="en-US" b="true" sz="3000">
                  <a:solidFill>
                    <a:srgbClr val="1A1A1A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Sistema de Libreta Digital del Alumno </a:t>
              </a:r>
              <a:r>
                <a:rPr lang="en-US" sz="3000">
                  <a:solidFill>
                    <a:srgbClr val="1A1A1A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que optimice la gestión de la información, </a:t>
              </a:r>
              <a:r>
                <a:rPr lang="en-US" b="true" sz="3000">
                  <a:solidFill>
                    <a:srgbClr val="1A1A1A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facilitando la comunicación entre educadoras y apoderados</a:t>
              </a:r>
              <a:r>
                <a:rPr lang="en-US" sz="3000">
                  <a:solidFill>
                    <a:srgbClr val="1A1A1A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, mejorando así la eficiencia administrativa y el involucramiento de las familias.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762531" y="2019484"/>
            <a:ext cx="4315695" cy="3965275"/>
          </a:xfrm>
          <a:custGeom>
            <a:avLst/>
            <a:gdLst/>
            <a:ahLst/>
            <a:cxnLst/>
            <a:rect r="r" b="b" t="t" l="l"/>
            <a:pathLst>
              <a:path h="3965275" w="4315695">
                <a:moveTo>
                  <a:pt x="0" y="0"/>
                </a:moveTo>
                <a:lnTo>
                  <a:pt x="4315695" y="0"/>
                </a:lnTo>
                <a:lnTo>
                  <a:pt x="4315695" y="3965275"/>
                </a:lnTo>
                <a:lnTo>
                  <a:pt x="0" y="39652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98139" y="811559"/>
            <a:ext cx="8444480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49"/>
              </a:lnSpc>
            </a:pPr>
            <a:r>
              <a:rPr lang="en-US" b="true" sz="6999" spc="68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OBJETIVO </a:t>
            </a:r>
            <a:r>
              <a:rPr lang="en-US" b="true" sz="6999" spc="68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general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77206" y="2054460"/>
            <a:ext cx="10133587" cy="7299090"/>
            <a:chOff x="0" y="0"/>
            <a:chExt cx="13511449" cy="9732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2513717" y="1685549"/>
              <a:ext cx="10972332" cy="1161979"/>
            </a:xfrm>
            <a:custGeom>
              <a:avLst/>
              <a:gdLst/>
              <a:ahLst/>
              <a:cxnLst/>
              <a:rect r="r" b="b" t="t" l="l"/>
              <a:pathLst>
                <a:path h="1161979" w="10972332">
                  <a:moveTo>
                    <a:pt x="0" y="0"/>
                  </a:moveTo>
                  <a:lnTo>
                    <a:pt x="10972332" y="0"/>
                  </a:lnTo>
                  <a:lnTo>
                    <a:pt x="10972332" y="1161980"/>
                  </a:lnTo>
                  <a:lnTo>
                    <a:pt x="0" y="1161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86495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2539117" y="0"/>
              <a:ext cx="10972332" cy="2463446"/>
              <a:chOff x="0" y="0"/>
              <a:chExt cx="2529539" cy="56791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529539" cy="567918"/>
              </a:xfrm>
              <a:custGeom>
                <a:avLst/>
                <a:gdLst/>
                <a:ahLst/>
                <a:cxnLst/>
                <a:rect r="r" b="b" t="t" l="l"/>
                <a:pathLst>
                  <a:path h="567918" w="2529539">
                    <a:moveTo>
                      <a:pt x="29164" y="0"/>
                    </a:moveTo>
                    <a:lnTo>
                      <a:pt x="2500375" y="0"/>
                    </a:lnTo>
                    <a:cubicBezTo>
                      <a:pt x="2508109" y="0"/>
                      <a:pt x="2515527" y="3073"/>
                      <a:pt x="2520997" y="8542"/>
                    </a:cubicBezTo>
                    <a:cubicBezTo>
                      <a:pt x="2526466" y="14011"/>
                      <a:pt x="2529539" y="21429"/>
                      <a:pt x="2529539" y="29164"/>
                    </a:cubicBezTo>
                    <a:lnTo>
                      <a:pt x="2529539" y="538754"/>
                    </a:lnTo>
                    <a:cubicBezTo>
                      <a:pt x="2529539" y="546488"/>
                      <a:pt x="2526466" y="553906"/>
                      <a:pt x="2520997" y="559376"/>
                    </a:cubicBezTo>
                    <a:cubicBezTo>
                      <a:pt x="2515527" y="564845"/>
                      <a:pt x="2508109" y="567918"/>
                      <a:pt x="2500375" y="567918"/>
                    </a:cubicBezTo>
                    <a:lnTo>
                      <a:pt x="29164" y="567918"/>
                    </a:lnTo>
                    <a:cubicBezTo>
                      <a:pt x="21429" y="567918"/>
                      <a:pt x="14011" y="564845"/>
                      <a:pt x="8542" y="559376"/>
                    </a:cubicBezTo>
                    <a:cubicBezTo>
                      <a:pt x="3073" y="553906"/>
                      <a:pt x="0" y="546488"/>
                      <a:pt x="0" y="538754"/>
                    </a:cubicBezTo>
                    <a:lnTo>
                      <a:pt x="0" y="29164"/>
                    </a:lnTo>
                    <a:cubicBezTo>
                      <a:pt x="0" y="21429"/>
                      <a:pt x="3073" y="14011"/>
                      <a:pt x="8542" y="8542"/>
                    </a:cubicBezTo>
                    <a:cubicBezTo>
                      <a:pt x="14011" y="3073"/>
                      <a:pt x="21429" y="0"/>
                      <a:pt x="29164" y="0"/>
                    </a:cubicBezTo>
                    <a:close/>
                  </a:path>
                </a:pathLst>
              </a:custGeom>
              <a:solidFill>
                <a:srgbClr val="FFFAEB">
                  <a:alpha val="9882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19050"/>
                <a:ext cx="2529539" cy="586968"/>
              </a:xfrm>
              <a:prstGeom prst="rect">
                <a:avLst/>
              </a:prstGeom>
            </p:spPr>
            <p:txBody>
              <a:bodyPr anchor="ctr" rtlCol="false" tIns="60616" lIns="60616" bIns="60616" rIns="60616"/>
              <a:lstStyle/>
              <a:p>
                <a:pPr algn="just" marL="539759" indent="-269880" lvl="1">
                  <a:lnSpc>
                    <a:spcPts val="3250"/>
                  </a:lnSpc>
                  <a:buFont typeface="Arial"/>
                  <a:buChar char="•"/>
                </a:pPr>
                <a:r>
                  <a:rPr lang="en-US" b="true" sz="2500">
                    <a:solidFill>
                      <a:srgbClr val="000000">
                        <a:alpha val="98824"/>
                      </a:srgbClr>
                    </a:solidFill>
                    <a:latin typeface="Open Sauce Bold"/>
                    <a:ea typeface="Open Sauce Bold"/>
                    <a:cs typeface="Open Sauce Bold"/>
                    <a:sym typeface="Open Sauce Bold"/>
                  </a:rPr>
                  <a:t>Crear una base de datos segura y accesible</a:t>
                </a:r>
                <a:r>
                  <a:rPr lang="en-US" sz="2500">
                    <a:solidFill>
                      <a:srgbClr val="000000">
                        <a:alpha val="98824"/>
                      </a:srgbClr>
                    </a:solidFill>
                    <a:latin typeface="Open Sauce"/>
                    <a:ea typeface="Open Sauce"/>
                    <a:cs typeface="Open Sauce"/>
                    <a:sym typeface="Open Sauce"/>
                  </a:rPr>
                  <a:t> que almacene la información personal de  dirección, educadoras, menores y apoderados, eliminando la necesidad de libretas físicas.</a:t>
                </a: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2539117" y="4708378"/>
              <a:ext cx="10972332" cy="1161979"/>
            </a:xfrm>
            <a:custGeom>
              <a:avLst/>
              <a:gdLst/>
              <a:ahLst/>
              <a:cxnLst/>
              <a:rect r="r" b="b" t="t" l="l"/>
              <a:pathLst>
                <a:path h="1161979" w="10972332">
                  <a:moveTo>
                    <a:pt x="0" y="0"/>
                  </a:moveTo>
                  <a:lnTo>
                    <a:pt x="10972332" y="0"/>
                  </a:lnTo>
                  <a:lnTo>
                    <a:pt x="10972332" y="1161979"/>
                  </a:lnTo>
                  <a:lnTo>
                    <a:pt x="0" y="1161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86495" r="0" b="0"/>
              </a:stretch>
            </a:blipFill>
          </p:spPr>
        </p:sp>
        <p:grpSp>
          <p:nvGrpSpPr>
            <p:cNvPr name="Group 8" id="8"/>
            <p:cNvGrpSpPr/>
            <p:nvPr/>
          </p:nvGrpSpPr>
          <p:grpSpPr>
            <a:xfrm rot="0">
              <a:off x="2526417" y="2847529"/>
              <a:ext cx="10959632" cy="2922431"/>
              <a:chOff x="0" y="0"/>
              <a:chExt cx="2526611" cy="67373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526611" cy="673731"/>
              </a:xfrm>
              <a:custGeom>
                <a:avLst/>
                <a:gdLst/>
                <a:ahLst/>
                <a:cxnLst/>
                <a:rect r="r" b="b" t="t" l="l"/>
                <a:pathLst>
                  <a:path h="673731" w="2526611">
                    <a:moveTo>
                      <a:pt x="29198" y="0"/>
                    </a:moveTo>
                    <a:lnTo>
                      <a:pt x="2497413" y="0"/>
                    </a:lnTo>
                    <a:cubicBezTo>
                      <a:pt x="2505157" y="0"/>
                      <a:pt x="2512583" y="3076"/>
                      <a:pt x="2518059" y="8552"/>
                    </a:cubicBezTo>
                    <a:cubicBezTo>
                      <a:pt x="2523535" y="14028"/>
                      <a:pt x="2526611" y="21454"/>
                      <a:pt x="2526611" y="29198"/>
                    </a:cubicBezTo>
                    <a:lnTo>
                      <a:pt x="2526611" y="644533"/>
                    </a:lnTo>
                    <a:cubicBezTo>
                      <a:pt x="2526611" y="660659"/>
                      <a:pt x="2513538" y="673731"/>
                      <a:pt x="2497413" y="673731"/>
                    </a:cubicBezTo>
                    <a:lnTo>
                      <a:pt x="29198" y="673731"/>
                    </a:lnTo>
                    <a:cubicBezTo>
                      <a:pt x="13072" y="673731"/>
                      <a:pt x="0" y="660659"/>
                      <a:pt x="0" y="644533"/>
                    </a:cubicBezTo>
                    <a:lnTo>
                      <a:pt x="0" y="29198"/>
                    </a:lnTo>
                    <a:cubicBezTo>
                      <a:pt x="0" y="13072"/>
                      <a:pt x="13072" y="0"/>
                      <a:pt x="29198" y="0"/>
                    </a:cubicBezTo>
                    <a:close/>
                  </a:path>
                </a:pathLst>
              </a:custGeom>
              <a:solidFill>
                <a:srgbClr val="FFFAEB">
                  <a:alpha val="98824"/>
                </a:srgbClr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19050"/>
                <a:ext cx="2526611" cy="692781"/>
              </a:xfrm>
              <a:prstGeom prst="rect">
                <a:avLst/>
              </a:prstGeom>
            </p:spPr>
            <p:txBody>
              <a:bodyPr anchor="ctr" rtlCol="false" tIns="60616" lIns="60616" bIns="60616" rIns="60616"/>
              <a:lstStyle/>
              <a:p>
                <a:pPr algn="just" marL="539759" indent="-269880" lvl="1">
                  <a:lnSpc>
                    <a:spcPts val="3250"/>
                  </a:lnSpc>
                  <a:buFont typeface="Arial"/>
                  <a:buChar char="•"/>
                </a:pPr>
                <a:r>
                  <a:rPr lang="en-US" sz="2500">
                    <a:solidFill>
                      <a:srgbClr val="000000">
                        <a:alpha val="98824"/>
                      </a:srgbClr>
                    </a:solidFill>
                    <a:latin typeface="Open Sauce"/>
                    <a:ea typeface="Open Sauce"/>
                    <a:cs typeface="Open Sauce"/>
                    <a:sym typeface="Open Sauce"/>
                  </a:rPr>
                  <a:t>Implementar un</a:t>
                </a:r>
                <a:r>
                  <a:rPr lang="en-US" b="true" sz="2500">
                    <a:solidFill>
                      <a:srgbClr val="000000">
                        <a:alpha val="98824"/>
                      </a:srgbClr>
                    </a:solidFill>
                    <a:latin typeface="Open Sauce Bold"/>
                    <a:ea typeface="Open Sauce Bold"/>
                    <a:cs typeface="Open Sauce Bold"/>
                    <a:sym typeface="Open Sauce Bold"/>
                  </a:rPr>
                  <a:t> sistema de autorización y confirmación</a:t>
                </a:r>
                <a:r>
                  <a:rPr lang="en-US" sz="2500">
                    <a:solidFill>
                      <a:srgbClr val="000000">
                        <a:alpha val="98824"/>
                      </a:srgbClr>
                    </a:solidFill>
                    <a:latin typeface="Open Sauce"/>
                    <a:ea typeface="Open Sauce"/>
                    <a:cs typeface="Open Sauce"/>
                    <a:sym typeface="Open Sauce"/>
                  </a:rPr>
                  <a:t> de notificaciones de asistencia, vacunas, paseos, itinerarios, y reuniones, posibilitando la comunicación entre el jardín y el apoderado.</a:t>
                </a: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2501017" y="8570141"/>
              <a:ext cx="10972332" cy="1161979"/>
            </a:xfrm>
            <a:custGeom>
              <a:avLst/>
              <a:gdLst/>
              <a:ahLst/>
              <a:cxnLst/>
              <a:rect r="r" b="b" t="t" l="l"/>
              <a:pathLst>
                <a:path h="1161979" w="10972332">
                  <a:moveTo>
                    <a:pt x="0" y="0"/>
                  </a:moveTo>
                  <a:lnTo>
                    <a:pt x="10972332" y="0"/>
                  </a:lnTo>
                  <a:lnTo>
                    <a:pt x="10972332" y="1161979"/>
                  </a:lnTo>
                  <a:lnTo>
                    <a:pt x="0" y="11619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86495" r="0" b="0"/>
              </a:stretch>
            </a:blipFill>
          </p:spPr>
        </p:sp>
        <p:grpSp>
          <p:nvGrpSpPr>
            <p:cNvPr name="Group 12" id="12"/>
            <p:cNvGrpSpPr/>
            <p:nvPr/>
          </p:nvGrpSpPr>
          <p:grpSpPr>
            <a:xfrm rot="0">
              <a:off x="2513717" y="6251357"/>
              <a:ext cx="10972332" cy="2922431"/>
              <a:chOff x="0" y="0"/>
              <a:chExt cx="2529539" cy="67373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529539" cy="673731"/>
              </a:xfrm>
              <a:custGeom>
                <a:avLst/>
                <a:gdLst/>
                <a:ahLst/>
                <a:cxnLst/>
                <a:rect r="r" b="b" t="t" l="l"/>
                <a:pathLst>
                  <a:path h="673731" w="2529539">
                    <a:moveTo>
                      <a:pt x="29164" y="0"/>
                    </a:moveTo>
                    <a:lnTo>
                      <a:pt x="2500375" y="0"/>
                    </a:lnTo>
                    <a:cubicBezTo>
                      <a:pt x="2508109" y="0"/>
                      <a:pt x="2515527" y="3073"/>
                      <a:pt x="2520997" y="8542"/>
                    </a:cubicBezTo>
                    <a:cubicBezTo>
                      <a:pt x="2526466" y="14011"/>
                      <a:pt x="2529539" y="21429"/>
                      <a:pt x="2529539" y="29164"/>
                    </a:cubicBezTo>
                    <a:lnTo>
                      <a:pt x="2529539" y="644567"/>
                    </a:lnTo>
                    <a:cubicBezTo>
                      <a:pt x="2529539" y="652302"/>
                      <a:pt x="2526466" y="659720"/>
                      <a:pt x="2520997" y="665189"/>
                    </a:cubicBezTo>
                    <a:cubicBezTo>
                      <a:pt x="2515527" y="670658"/>
                      <a:pt x="2508109" y="673731"/>
                      <a:pt x="2500375" y="673731"/>
                    </a:cubicBezTo>
                    <a:lnTo>
                      <a:pt x="29164" y="673731"/>
                    </a:lnTo>
                    <a:cubicBezTo>
                      <a:pt x="21429" y="673731"/>
                      <a:pt x="14011" y="670658"/>
                      <a:pt x="8542" y="665189"/>
                    </a:cubicBezTo>
                    <a:cubicBezTo>
                      <a:pt x="3073" y="659720"/>
                      <a:pt x="0" y="652302"/>
                      <a:pt x="0" y="644567"/>
                    </a:cubicBezTo>
                    <a:lnTo>
                      <a:pt x="0" y="29164"/>
                    </a:lnTo>
                    <a:cubicBezTo>
                      <a:pt x="0" y="21429"/>
                      <a:pt x="3073" y="14011"/>
                      <a:pt x="8542" y="8542"/>
                    </a:cubicBezTo>
                    <a:cubicBezTo>
                      <a:pt x="14011" y="3073"/>
                      <a:pt x="21429" y="0"/>
                      <a:pt x="29164" y="0"/>
                    </a:cubicBezTo>
                    <a:close/>
                  </a:path>
                </a:pathLst>
              </a:custGeom>
              <a:solidFill>
                <a:srgbClr val="FFFAEB">
                  <a:alpha val="98824"/>
                </a:srgbClr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2529539" cy="692781"/>
              </a:xfrm>
              <a:prstGeom prst="rect">
                <a:avLst/>
              </a:prstGeom>
            </p:spPr>
            <p:txBody>
              <a:bodyPr anchor="ctr" rtlCol="false" tIns="60616" lIns="60616" bIns="60616" rIns="60616"/>
              <a:lstStyle/>
              <a:p>
                <a:pPr algn="just" marL="539759" indent="-269880" lvl="1">
                  <a:lnSpc>
                    <a:spcPts val="3250"/>
                  </a:lnSpc>
                  <a:buFont typeface="Arial"/>
                  <a:buChar char="•"/>
                </a:pPr>
                <a:r>
                  <a:rPr lang="en-US" sz="2500">
                    <a:solidFill>
                      <a:srgbClr val="000000">
                        <a:alpha val="98824"/>
                      </a:srgbClr>
                    </a:solidFill>
                    <a:latin typeface="Open Sauce"/>
                    <a:ea typeface="Open Sauce"/>
                    <a:cs typeface="Open Sauce"/>
                    <a:sym typeface="Open Sauce"/>
                  </a:rPr>
                  <a:t>Establecer </a:t>
                </a:r>
                <a:r>
                  <a:rPr lang="en-US" b="true" sz="2500">
                    <a:solidFill>
                      <a:srgbClr val="000000">
                        <a:alpha val="98824"/>
                      </a:srgbClr>
                    </a:solidFill>
                    <a:latin typeface="Open Sauce Bold"/>
                    <a:ea typeface="Open Sauce Bold"/>
                    <a:cs typeface="Open Sauce Bold"/>
                    <a:sym typeface="Open Sauce Bold"/>
                  </a:rPr>
                  <a:t>protocolos de seguridad </a:t>
                </a:r>
                <a:r>
                  <a:rPr lang="en-US" sz="2500">
                    <a:solidFill>
                      <a:srgbClr val="000000">
                        <a:alpha val="98824"/>
                      </a:srgbClr>
                    </a:solidFill>
                    <a:latin typeface="Open Sauce"/>
                    <a:ea typeface="Open Sauce"/>
                    <a:cs typeface="Open Sauce"/>
                    <a:sym typeface="Open Sauce"/>
                  </a:rPr>
                  <a:t>para resguardar la información sensible de los menores y apoderados, asegurando que el sistema cumpla con las normativas de privacidad y protección de datos personales.</a:t>
                </a: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201792" y="361672"/>
              <a:ext cx="1868256" cy="1752802"/>
            </a:xfrm>
            <a:custGeom>
              <a:avLst/>
              <a:gdLst/>
              <a:ahLst/>
              <a:cxnLst/>
              <a:rect r="r" b="b" t="t" l="l"/>
              <a:pathLst>
                <a:path h="1752802" w="1868256">
                  <a:moveTo>
                    <a:pt x="0" y="0"/>
                  </a:moveTo>
                  <a:lnTo>
                    <a:pt x="1868256" y="0"/>
                  </a:lnTo>
                  <a:lnTo>
                    <a:pt x="1868256" y="1752802"/>
                  </a:lnTo>
                  <a:lnTo>
                    <a:pt x="0" y="17528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3239643"/>
              <a:ext cx="2271840" cy="2138203"/>
            </a:xfrm>
            <a:custGeom>
              <a:avLst/>
              <a:gdLst/>
              <a:ahLst/>
              <a:cxnLst/>
              <a:rect r="r" b="b" t="t" l="l"/>
              <a:pathLst>
                <a:path h="2138203" w="2271840">
                  <a:moveTo>
                    <a:pt x="0" y="0"/>
                  </a:moveTo>
                  <a:lnTo>
                    <a:pt x="2271840" y="0"/>
                  </a:lnTo>
                  <a:lnTo>
                    <a:pt x="2271840" y="2138202"/>
                  </a:lnTo>
                  <a:lnTo>
                    <a:pt x="0" y="21382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38696" y="6812621"/>
              <a:ext cx="1581749" cy="1777246"/>
            </a:xfrm>
            <a:custGeom>
              <a:avLst/>
              <a:gdLst/>
              <a:ahLst/>
              <a:cxnLst/>
              <a:rect r="r" b="b" t="t" l="l"/>
              <a:pathLst>
                <a:path h="1777246" w="1581749">
                  <a:moveTo>
                    <a:pt x="0" y="0"/>
                  </a:moveTo>
                  <a:lnTo>
                    <a:pt x="1581749" y="0"/>
                  </a:lnTo>
                  <a:lnTo>
                    <a:pt x="1581749" y="1777246"/>
                  </a:lnTo>
                  <a:lnTo>
                    <a:pt x="0" y="1777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3449832" y="869156"/>
            <a:ext cx="1138833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49"/>
              </a:lnSpc>
            </a:pPr>
            <a:r>
              <a:rPr lang="en-US" b="true" sz="6999" spc="68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OBJETIVOS ESPECÍFICOS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9A450">
                <a:alpha val="100000"/>
              </a:srgbClr>
            </a:gs>
            <a:gs pos="100000">
              <a:srgbClr val="1D1B9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707330" y="3890010"/>
            <a:ext cx="6873339" cy="239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b="true" sz="6999" spc="685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04 ALCANCES Y LIMITACIONES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40535" y="3128119"/>
            <a:ext cx="13406930" cy="4725472"/>
            <a:chOff x="0" y="0"/>
            <a:chExt cx="17875907" cy="630062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1789562" y="0"/>
              <a:ext cx="16086345" cy="6300629"/>
              <a:chOff x="0" y="0"/>
              <a:chExt cx="3708513" cy="145253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708512" cy="1452534"/>
              </a:xfrm>
              <a:custGeom>
                <a:avLst/>
                <a:gdLst/>
                <a:ahLst/>
                <a:cxnLst/>
                <a:rect r="r" b="b" t="t" l="l"/>
                <a:pathLst>
                  <a:path h="1452534" w="3708512">
                    <a:moveTo>
                      <a:pt x="19893" y="0"/>
                    </a:moveTo>
                    <a:lnTo>
                      <a:pt x="3688620" y="0"/>
                    </a:lnTo>
                    <a:cubicBezTo>
                      <a:pt x="3699606" y="0"/>
                      <a:pt x="3708512" y="8906"/>
                      <a:pt x="3708512" y="19893"/>
                    </a:cubicBezTo>
                    <a:lnTo>
                      <a:pt x="3708512" y="1432641"/>
                    </a:lnTo>
                    <a:cubicBezTo>
                      <a:pt x="3708512" y="1443628"/>
                      <a:pt x="3699606" y="1452534"/>
                      <a:pt x="3688620" y="1452534"/>
                    </a:cubicBezTo>
                    <a:lnTo>
                      <a:pt x="19893" y="1452534"/>
                    </a:lnTo>
                    <a:cubicBezTo>
                      <a:pt x="8906" y="1452534"/>
                      <a:pt x="0" y="1443628"/>
                      <a:pt x="0" y="1432641"/>
                    </a:cubicBezTo>
                    <a:lnTo>
                      <a:pt x="0" y="19893"/>
                    </a:lnTo>
                    <a:cubicBezTo>
                      <a:pt x="0" y="8906"/>
                      <a:pt x="8906" y="0"/>
                      <a:pt x="19893" y="0"/>
                    </a:cubicBezTo>
                    <a:close/>
                  </a:path>
                </a:pathLst>
              </a:custGeom>
              <a:solidFill>
                <a:srgbClr val="FFFAEB">
                  <a:alpha val="98824"/>
                </a:srgbClr>
              </a:solidFill>
              <a:ln w="38100" cap="rnd">
                <a:solidFill>
                  <a:srgbClr val="FFFFFF">
                    <a:alpha val="98824"/>
                  </a:srgbClr>
                </a:solidFill>
                <a:prstDash val="solid"/>
                <a:round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3708513" cy="1481109"/>
              </a:xfrm>
              <a:prstGeom prst="rect">
                <a:avLst/>
              </a:prstGeom>
            </p:spPr>
            <p:txBody>
              <a:bodyPr anchor="ctr" rtlCol="false" tIns="60616" lIns="60616" bIns="60616" rIns="60616"/>
              <a:lstStyle/>
              <a:p>
                <a:pPr algn="just" marL="539749" indent="-269875" lvl="1">
                  <a:lnSpc>
                    <a:spcPts val="3249"/>
                  </a:lnSpc>
                  <a:buFont typeface="Arial"/>
                  <a:buChar char="•"/>
                </a:pPr>
                <a:r>
                  <a:rPr lang="en-US" b="true" sz="2499">
                    <a:solidFill>
                      <a:srgbClr val="000000">
                        <a:alpha val="98824"/>
                      </a:srgbClr>
                    </a:solidFill>
                    <a:latin typeface="Open Sauce Bold"/>
                    <a:ea typeface="Open Sauce Bold"/>
                    <a:cs typeface="Open Sauce Bold"/>
                    <a:sym typeface="Open Sauce Bold"/>
                  </a:rPr>
                  <a:t>Registrar y actualizar</a:t>
                </a:r>
                <a:r>
                  <a:rPr lang="en-US" sz="2499">
                    <a:solidFill>
                      <a:srgbClr val="000000">
                        <a:alpha val="98824"/>
                      </a:srgbClr>
                    </a:solidFill>
                    <a:latin typeface="Open Sauce"/>
                    <a:ea typeface="Open Sauce"/>
                    <a:cs typeface="Open Sauce"/>
                    <a:sym typeface="Open Sauce"/>
                  </a:rPr>
                  <a:t> datos personales de menores, apoderados, educadoras y directora.</a:t>
                </a:r>
              </a:p>
              <a:p>
                <a:pPr algn="just">
                  <a:lnSpc>
                    <a:spcPts val="3249"/>
                  </a:lnSpc>
                </a:pPr>
              </a:p>
              <a:p>
                <a:pPr algn="just" marL="539749" indent="-269875" lvl="1">
                  <a:lnSpc>
                    <a:spcPts val="3249"/>
                  </a:lnSpc>
                  <a:buFont typeface="Arial"/>
                  <a:buChar char="•"/>
                </a:pPr>
                <a:r>
                  <a:rPr lang="en-US" b="true" sz="2499">
                    <a:solidFill>
                      <a:srgbClr val="000000">
                        <a:alpha val="98824"/>
                      </a:srgbClr>
                    </a:solidFill>
                    <a:latin typeface="Open Sauce Bold"/>
                    <a:ea typeface="Open Sauce Bold"/>
                    <a:cs typeface="Open Sauce Bold"/>
                    <a:sym typeface="Open Sauce Bold"/>
                  </a:rPr>
                  <a:t>Enviar avisos de educadoras a apoderados</a:t>
                </a:r>
                <a:r>
                  <a:rPr lang="en-US" sz="2499">
                    <a:solidFill>
                      <a:srgbClr val="000000">
                        <a:alpha val="98824"/>
                      </a:srgbClr>
                    </a:solidFill>
                    <a:latin typeface="Open Sauce"/>
                    <a:ea typeface="Open Sauce"/>
                    <a:cs typeface="Open Sauce"/>
                    <a:sym typeface="Open Sauce"/>
                  </a:rPr>
                  <a:t> sobre reuniones, actividades, vacunas y paseos, y confirmar lectura o asistencia de estos.</a:t>
                </a:r>
              </a:p>
              <a:p>
                <a:pPr algn="just">
                  <a:lnSpc>
                    <a:spcPts val="3249"/>
                  </a:lnSpc>
                </a:pPr>
              </a:p>
              <a:p>
                <a:pPr algn="just" marL="539749" indent="-269875" lvl="1">
                  <a:lnSpc>
                    <a:spcPts val="3249"/>
                  </a:lnSpc>
                  <a:buFont typeface="Arial"/>
                  <a:buChar char="•"/>
                </a:pPr>
                <a:r>
                  <a:rPr lang="en-US" b="true" sz="2499">
                    <a:solidFill>
                      <a:srgbClr val="000000">
                        <a:alpha val="98824"/>
                      </a:srgbClr>
                    </a:solidFill>
                    <a:latin typeface="Open Sauce Bold"/>
                    <a:ea typeface="Open Sauce Bold"/>
                    <a:cs typeface="Open Sauce Bold"/>
                    <a:sym typeface="Open Sauce Bold"/>
                  </a:rPr>
                  <a:t>Enviar mensajes y documentos</a:t>
                </a:r>
                <a:r>
                  <a:rPr lang="en-US" sz="2499">
                    <a:solidFill>
                      <a:srgbClr val="000000">
                        <a:alpha val="98824"/>
                      </a:srgbClr>
                    </a:solidFill>
                    <a:latin typeface="Open Sauce"/>
                    <a:ea typeface="Open Sauce"/>
                    <a:cs typeface="Open Sauce"/>
                    <a:sym typeface="Open Sauce"/>
                  </a:rPr>
                  <a:t> de educadoras a apoderados y confirmar lectura.</a:t>
                </a:r>
              </a:p>
              <a:p>
                <a:pPr algn="just">
                  <a:lnSpc>
                    <a:spcPts val="3249"/>
                  </a:lnSpc>
                </a:pPr>
              </a:p>
              <a:p>
                <a:pPr algn="just" marL="539749" indent="-269875" lvl="1">
                  <a:lnSpc>
                    <a:spcPts val="3249"/>
                  </a:lnSpc>
                  <a:buFont typeface="Arial"/>
                  <a:buChar char="•"/>
                </a:pPr>
                <a:r>
                  <a:rPr lang="en-US" b="true" sz="2499">
                    <a:solidFill>
                      <a:srgbClr val="000000">
                        <a:alpha val="98824"/>
                      </a:srgbClr>
                    </a:solidFill>
                    <a:latin typeface="Open Sauce Bold"/>
                    <a:ea typeface="Open Sauce Bold"/>
                    <a:cs typeface="Open Sauce Bold"/>
                    <a:sym typeface="Open Sauce Bold"/>
                  </a:rPr>
                  <a:t>Registrar e informar sobre la asistencia de los menores</a:t>
                </a:r>
                <a:r>
                  <a:rPr lang="en-US" sz="2499">
                    <a:solidFill>
                      <a:srgbClr val="000000">
                        <a:alpha val="98824"/>
                      </a:srgbClr>
                    </a:solidFill>
                    <a:latin typeface="Open Sauce"/>
                    <a:ea typeface="Open Sauce"/>
                    <a:cs typeface="Open Sauce"/>
                    <a:sym typeface="Open Sauce"/>
                  </a:rPr>
                  <a:t> y confirmar lectura.</a:t>
                </a: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06431" cy="1306431"/>
            </a:xfrm>
            <a:custGeom>
              <a:avLst/>
              <a:gdLst/>
              <a:ahLst/>
              <a:cxnLst/>
              <a:rect r="r" b="b" t="t" l="l"/>
              <a:pathLst>
                <a:path h="1306431" w="1306431">
                  <a:moveTo>
                    <a:pt x="0" y="0"/>
                  </a:moveTo>
                  <a:lnTo>
                    <a:pt x="1306431" y="0"/>
                  </a:lnTo>
                  <a:lnTo>
                    <a:pt x="1306431" y="1306431"/>
                  </a:lnTo>
                  <a:lnTo>
                    <a:pt x="0" y="1306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1663244"/>
              <a:ext cx="1306431" cy="1306431"/>
            </a:xfrm>
            <a:custGeom>
              <a:avLst/>
              <a:gdLst/>
              <a:ahLst/>
              <a:cxnLst/>
              <a:rect r="r" b="b" t="t" l="l"/>
              <a:pathLst>
                <a:path h="1306431" w="1306431">
                  <a:moveTo>
                    <a:pt x="0" y="0"/>
                  </a:moveTo>
                  <a:lnTo>
                    <a:pt x="1306431" y="0"/>
                  </a:lnTo>
                  <a:lnTo>
                    <a:pt x="1306431" y="1306431"/>
                  </a:lnTo>
                  <a:lnTo>
                    <a:pt x="0" y="1306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3330955"/>
              <a:ext cx="1306431" cy="1306431"/>
            </a:xfrm>
            <a:custGeom>
              <a:avLst/>
              <a:gdLst/>
              <a:ahLst/>
              <a:cxnLst/>
              <a:rect r="r" b="b" t="t" l="l"/>
              <a:pathLst>
                <a:path h="1306431" w="1306431">
                  <a:moveTo>
                    <a:pt x="0" y="0"/>
                  </a:moveTo>
                  <a:lnTo>
                    <a:pt x="1306431" y="0"/>
                  </a:lnTo>
                  <a:lnTo>
                    <a:pt x="1306431" y="1306431"/>
                  </a:lnTo>
                  <a:lnTo>
                    <a:pt x="0" y="1306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994198"/>
              <a:ext cx="1306431" cy="1306431"/>
            </a:xfrm>
            <a:custGeom>
              <a:avLst/>
              <a:gdLst/>
              <a:ahLst/>
              <a:cxnLst/>
              <a:rect r="r" b="b" t="t" l="l"/>
              <a:pathLst>
                <a:path h="1306431" w="1306431">
                  <a:moveTo>
                    <a:pt x="0" y="0"/>
                  </a:moveTo>
                  <a:lnTo>
                    <a:pt x="1306431" y="0"/>
                  </a:lnTo>
                  <a:lnTo>
                    <a:pt x="1306431" y="1306431"/>
                  </a:lnTo>
                  <a:lnTo>
                    <a:pt x="0" y="13064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0" y="5911354"/>
            <a:ext cx="4463255" cy="4283326"/>
          </a:xfrm>
          <a:custGeom>
            <a:avLst/>
            <a:gdLst/>
            <a:ahLst/>
            <a:cxnLst/>
            <a:rect r="r" b="b" t="t" l="l"/>
            <a:pathLst>
              <a:path h="4283326" w="4463255">
                <a:moveTo>
                  <a:pt x="0" y="0"/>
                </a:moveTo>
                <a:lnTo>
                  <a:pt x="4463255" y="0"/>
                </a:lnTo>
                <a:lnTo>
                  <a:pt x="4463255" y="4283326"/>
                </a:lnTo>
                <a:lnTo>
                  <a:pt x="0" y="42833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-1149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25794" y="904339"/>
            <a:ext cx="15333506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49"/>
              </a:lnSpc>
            </a:pPr>
            <a:r>
              <a:rPr lang="en-US" b="true" sz="6999" spc="68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FUNCIONALIDADES INCLUIDAS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49832" y="904339"/>
            <a:ext cx="1138833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49"/>
              </a:lnSpc>
            </a:pPr>
            <a:r>
              <a:rPr lang="en-US" b="true" sz="6999" spc="68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EXCLUSIONES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658713" y="3122101"/>
            <a:ext cx="12064759" cy="4042798"/>
            <a:chOff x="0" y="0"/>
            <a:chExt cx="3708513" cy="12426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08512" cy="1242691"/>
            </a:xfrm>
            <a:custGeom>
              <a:avLst/>
              <a:gdLst/>
              <a:ahLst/>
              <a:cxnLst/>
              <a:rect r="r" b="b" t="t" l="l"/>
              <a:pathLst>
                <a:path h="1242691" w="3708512">
                  <a:moveTo>
                    <a:pt x="19893" y="0"/>
                  </a:moveTo>
                  <a:lnTo>
                    <a:pt x="3688620" y="0"/>
                  </a:lnTo>
                  <a:cubicBezTo>
                    <a:pt x="3699606" y="0"/>
                    <a:pt x="3708512" y="8906"/>
                    <a:pt x="3708512" y="19893"/>
                  </a:cubicBezTo>
                  <a:lnTo>
                    <a:pt x="3708512" y="1222799"/>
                  </a:lnTo>
                  <a:cubicBezTo>
                    <a:pt x="3708512" y="1233785"/>
                    <a:pt x="3699606" y="1242691"/>
                    <a:pt x="3688620" y="1242691"/>
                  </a:cubicBezTo>
                  <a:lnTo>
                    <a:pt x="19893" y="1242691"/>
                  </a:lnTo>
                  <a:cubicBezTo>
                    <a:pt x="8906" y="1242691"/>
                    <a:pt x="0" y="1233785"/>
                    <a:pt x="0" y="1222799"/>
                  </a:cubicBezTo>
                  <a:lnTo>
                    <a:pt x="0" y="19893"/>
                  </a:lnTo>
                  <a:cubicBezTo>
                    <a:pt x="0" y="8906"/>
                    <a:pt x="8906" y="0"/>
                    <a:pt x="19893" y="0"/>
                  </a:cubicBezTo>
                  <a:close/>
                </a:path>
              </a:pathLst>
            </a:custGeom>
            <a:solidFill>
              <a:srgbClr val="FFFAEB">
                <a:alpha val="98824"/>
              </a:srgbClr>
            </a:solidFill>
            <a:ln w="38100" cap="rnd">
              <a:solidFill>
                <a:srgbClr val="FFFFFF">
                  <a:alpha val="9882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3708513" cy="1271266"/>
            </a:xfrm>
            <a:prstGeom prst="rect">
              <a:avLst/>
            </a:prstGeom>
          </p:spPr>
          <p:txBody>
            <a:bodyPr anchor="ctr" rtlCol="false" tIns="60616" lIns="60616" bIns="60616" rIns="60616"/>
            <a:lstStyle/>
            <a:p>
              <a:pPr algn="just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000000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Digitalizar registros académicos</a:t>
              </a:r>
              <a:r>
                <a:rPr lang="en-US" sz="2499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 y progreso individual de los menores.</a:t>
              </a:r>
            </a:p>
            <a:p>
              <a:pPr algn="just">
                <a:lnSpc>
                  <a:spcPts val="3249"/>
                </a:lnSpc>
              </a:pPr>
            </a:p>
            <a:p>
              <a:pPr algn="just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Desarrollar un sistema de gestión de </a:t>
              </a:r>
              <a:r>
                <a:rPr lang="en-US" b="true" sz="2499">
                  <a:solidFill>
                    <a:srgbClr val="000000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recursos humanos</a:t>
              </a:r>
              <a:r>
                <a:rPr lang="en-US" sz="2499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 o funcionalidades relacionadas con la </a:t>
              </a:r>
              <a:r>
                <a:rPr lang="en-US" b="true" sz="2499">
                  <a:solidFill>
                    <a:srgbClr val="000000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gestión financiera</a:t>
              </a:r>
              <a:r>
                <a:rPr lang="en-US" sz="2499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 del jardín</a:t>
              </a:r>
            </a:p>
            <a:p>
              <a:pPr algn="just">
                <a:lnSpc>
                  <a:spcPts val="3249"/>
                </a:lnSpc>
              </a:pPr>
            </a:p>
            <a:p>
              <a:pPr algn="just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D</a:t>
              </a:r>
              <a:r>
                <a:rPr lang="en-US" sz="2499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esarrollar un sistema de </a:t>
              </a:r>
              <a:r>
                <a:rPr lang="en-US" b="true" sz="2499">
                  <a:solidFill>
                    <a:srgbClr val="000000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inscripción o matrícula </a:t>
              </a:r>
              <a:r>
                <a:rPr lang="en-US" sz="2499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de los menores.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688522" y="3669443"/>
            <a:ext cx="761310" cy="2948113"/>
            <a:chOff x="0" y="0"/>
            <a:chExt cx="1015081" cy="39308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15081" cy="1015081"/>
            </a:xfrm>
            <a:custGeom>
              <a:avLst/>
              <a:gdLst/>
              <a:ahLst/>
              <a:cxnLst/>
              <a:rect r="r" b="b" t="t" l="l"/>
              <a:pathLst>
                <a:path h="1015081" w="1015081">
                  <a:moveTo>
                    <a:pt x="0" y="0"/>
                  </a:moveTo>
                  <a:lnTo>
                    <a:pt x="1015081" y="0"/>
                  </a:lnTo>
                  <a:lnTo>
                    <a:pt x="1015081" y="1015081"/>
                  </a:lnTo>
                  <a:lnTo>
                    <a:pt x="0" y="1015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1459581"/>
              <a:ext cx="1015081" cy="1015081"/>
            </a:xfrm>
            <a:custGeom>
              <a:avLst/>
              <a:gdLst/>
              <a:ahLst/>
              <a:cxnLst/>
              <a:rect r="r" b="b" t="t" l="l"/>
              <a:pathLst>
                <a:path h="1015081" w="1015081">
                  <a:moveTo>
                    <a:pt x="0" y="0"/>
                  </a:moveTo>
                  <a:lnTo>
                    <a:pt x="1015081" y="0"/>
                  </a:lnTo>
                  <a:lnTo>
                    <a:pt x="1015081" y="1015080"/>
                  </a:lnTo>
                  <a:lnTo>
                    <a:pt x="0" y="1015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2915737"/>
              <a:ext cx="1015081" cy="1015081"/>
            </a:xfrm>
            <a:custGeom>
              <a:avLst/>
              <a:gdLst/>
              <a:ahLst/>
              <a:cxnLst/>
              <a:rect r="r" b="b" t="t" l="l"/>
              <a:pathLst>
                <a:path h="1015081" w="1015081">
                  <a:moveTo>
                    <a:pt x="0" y="0"/>
                  </a:moveTo>
                  <a:lnTo>
                    <a:pt x="1015081" y="0"/>
                  </a:lnTo>
                  <a:lnTo>
                    <a:pt x="1015081" y="1015080"/>
                  </a:lnTo>
                  <a:lnTo>
                    <a:pt x="0" y="10150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49832" y="904339"/>
            <a:ext cx="1138833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49"/>
              </a:lnSpc>
            </a:pPr>
            <a:r>
              <a:rPr lang="en-US" b="true" sz="6999" spc="68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LIMITACIONES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572555" y="2780764"/>
            <a:ext cx="9142890" cy="4725472"/>
            <a:chOff x="0" y="0"/>
            <a:chExt cx="2810377" cy="14525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10377" cy="1452534"/>
            </a:xfrm>
            <a:custGeom>
              <a:avLst/>
              <a:gdLst/>
              <a:ahLst/>
              <a:cxnLst/>
              <a:rect r="r" b="b" t="t" l="l"/>
              <a:pathLst>
                <a:path h="1452534" w="2810377">
                  <a:moveTo>
                    <a:pt x="26250" y="0"/>
                  </a:moveTo>
                  <a:lnTo>
                    <a:pt x="2784127" y="0"/>
                  </a:lnTo>
                  <a:cubicBezTo>
                    <a:pt x="2798625" y="0"/>
                    <a:pt x="2810377" y="11752"/>
                    <a:pt x="2810377" y="26250"/>
                  </a:cubicBezTo>
                  <a:lnTo>
                    <a:pt x="2810377" y="1426284"/>
                  </a:lnTo>
                  <a:cubicBezTo>
                    <a:pt x="2810377" y="1440782"/>
                    <a:pt x="2798625" y="1452534"/>
                    <a:pt x="2784127" y="1452534"/>
                  </a:cubicBezTo>
                  <a:lnTo>
                    <a:pt x="26250" y="1452534"/>
                  </a:lnTo>
                  <a:cubicBezTo>
                    <a:pt x="11752" y="1452534"/>
                    <a:pt x="0" y="1440782"/>
                    <a:pt x="0" y="1426284"/>
                  </a:cubicBezTo>
                  <a:lnTo>
                    <a:pt x="0" y="26250"/>
                  </a:lnTo>
                  <a:cubicBezTo>
                    <a:pt x="0" y="11752"/>
                    <a:pt x="11752" y="0"/>
                    <a:pt x="26250" y="0"/>
                  </a:cubicBezTo>
                  <a:close/>
                </a:path>
              </a:pathLst>
            </a:custGeom>
            <a:solidFill>
              <a:srgbClr val="FFFAEB">
                <a:alpha val="98824"/>
              </a:srgbClr>
            </a:solidFill>
            <a:ln w="38100" cap="rnd">
              <a:solidFill>
                <a:srgbClr val="FFFFFF">
                  <a:alpha val="9882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810377" cy="1481109"/>
            </a:xfrm>
            <a:prstGeom prst="rect">
              <a:avLst/>
            </a:prstGeom>
          </p:spPr>
          <p:txBody>
            <a:bodyPr anchor="ctr" rtlCol="false" tIns="60616" lIns="60616" bIns="60616" rIns="60616"/>
            <a:lstStyle/>
            <a:p>
              <a:pPr algn="just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Dependencia de</a:t>
              </a:r>
              <a:r>
                <a:rPr lang="en-US" b="true" sz="2499">
                  <a:solidFill>
                    <a:srgbClr val="000000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infraestructura del Jardín Paloma</a:t>
              </a:r>
              <a:r>
                <a:rPr lang="en-US" sz="2499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.</a:t>
              </a:r>
            </a:p>
            <a:p>
              <a:pPr algn="just">
                <a:lnSpc>
                  <a:spcPts val="3249"/>
                </a:lnSpc>
              </a:pPr>
            </a:p>
            <a:p>
              <a:pPr algn="just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000000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Tiempo</a:t>
              </a:r>
              <a:r>
                <a:rPr lang="en-US" sz="2499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 y </a:t>
              </a:r>
              <a:r>
                <a:rPr lang="en-US" b="true" sz="2499">
                  <a:solidFill>
                    <a:srgbClr val="000000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Presupuesto</a:t>
              </a:r>
              <a:r>
                <a:rPr lang="en-US" sz="2499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.</a:t>
              </a:r>
            </a:p>
            <a:p>
              <a:pPr algn="just">
                <a:lnSpc>
                  <a:spcPts val="3249"/>
                </a:lnSpc>
              </a:pPr>
            </a:p>
            <a:p>
              <a:pPr algn="just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Restricciones de </a:t>
              </a:r>
              <a:r>
                <a:rPr lang="en-US" b="true" sz="2499">
                  <a:solidFill>
                    <a:srgbClr val="000000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tiempo</a:t>
              </a:r>
              <a:r>
                <a:rPr lang="en-US" sz="2499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.</a:t>
              </a:r>
            </a:p>
            <a:p>
              <a:pPr algn="just">
                <a:lnSpc>
                  <a:spcPts val="3249"/>
                </a:lnSpc>
              </a:pPr>
            </a:p>
            <a:p>
              <a:pPr algn="just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Limitaciones </a:t>
              </a:r>
              <a:r>
                <a:rPr lang="en-US" b="true" sz="2499">
                  <a:solidFill>
                    <a:srgbClr val="000000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tecnológicas</a:t>
              </a:r>
              <a:r>
                <a:rPr lang="en-US" sz="2499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.</a:t>
              </a:r>
            </a:p>
            <a:p>
              <a:pPr algn="just">
                <a:lnSpc>
                  <a:spcPts val="3249"/>
                </a:lnSpc>
              </a:pPr>
            </a:p>
            <a:p>
              <a:pPr algn="just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sz="2499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Necesidad de </a:t>
              </a:r>
              <a:r>
                <a:rPr lang="en-US" b="true" sz="2499">
                  <a:solidFill>
                    <a:srgbClr val="000000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formación</a:t>
              </a:r>
              <a:r>
                <a:rPr lang="en-US" sz="2499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 para usuarios.</a:t>
              </a:r>
            </a:p>
            <a:p>
              <a:pPr algn="just">
                <a:lnSpc>
                  <a:spcPts val="3249"/>
                </a:lnSpc>
              </a:pPr>
            </a:p>
            <a:p>
              <a:pPr algn="just" marL="539749" indent="-269875" lvl="1">
                <a:lnSpc>
                  <a:spcPts val="3249"/>
                </a:lnSpc>
                <a:buFont typeface="Arial"/>
                <a:buChar char="•"/>
              </a:pPr>
              <a:r>
                <a:rPr lang="en-US" b="true" sz="2499">
                  <a:solidFill>
                    <a:srgbClr val="000000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Resistencia al cambio.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577891">
            <a:off x="-1303009" y="4904927"/>
            <a:ext cx="5739412" cy="9864614"/>
          </a:xfrm>
          <a:custGeom>
            <a:avLst/>
            <a:gdLst/>
            <a:ahLst/>
            <a:cxnLst/>
            <a:rect r="r" b="b" t="t" l="l"/>
            <a:pathLst>
              <a:path h="9864614" w="5739412">
                <a:moveTo>
                  <a:pt x="5739412" y="0"/>
                </a:moveTo>
                <a:lnTo>
                  <a:pt x="0" y="0"/>
                </a:lnTo>
                <a:lnTo>
                  <a:pt x="0" y="9864614"/>
                </a:lnTo>
                <a:lnTo>
                  <a:pt x="5739412" y="9864614"/>
                </a:lnTo>
                <a:lnTo>
                  <a:pt x="57394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155477" y="5301531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119681" y="786059"/>
            <a:ext cx="5964978" cy="977732"/>
            <a:chOff x="0" y="0"/>
            <a:chExt cx="1571023" cy="2575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71023" cy="257510"/>
            </a:xfrm>
            <a:custGeom>
              <a:avLst/>
              <a:gdLst/>
              <a:ahLst/>
              <a:cxnLst/>
              <a:rect r="r" b="b" t="t" l="l"/>
              <a:pathLst>
                <a:path h="257510" w="1571023">
                  <a:moveTo>
                    <a:pt x="0" y="0"/>
                  </a:moveTo>
                  <a:lnTo>
                    <a:pt x="1571023" y="0"/>
                  </a:lnTo>
                  <a:lnTo>
                    <a:pt x="1571023" y="257510"/>
                  </a:lnTo>
                  <a:lnTo>
                    <a:pt x="0" y="257510"/>
                  </a:lnTo>
                  <a:close/>
                </a:path>
              </a:pathLst>
            </a:custGeom>
            <a:solidFill>
              <a:srgbClr val="FFFA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571023" cy="2765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5301830" y="590311"/>
            <a:ext cx="7416941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b="true" sz="6999" spc="68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CONTENIDO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5301830" y="2221608"/>
            <a:ext cx="7684340" cy="7567945"/>
            <a:chOff x="0" y="0"/>
            <a:chExt cx="10245787" cy="1009059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882188" cy="10090594"/>
              <a:chOff x="0" y="0"/>
              <a:chExt cx="371790" cy="199320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71790" cy="1993204"/>
              </a:xfrm>
              <a:custGeom>
                <a:avLst/>
                <a:gdLst/>
                <a:ahLst/>
                <a:cxnLst/>
                <a:rect r="r" b="b" t="t" l="l"/>
                <a:pathLst>
                  <a:path h="1993204" w="371790">
                    <a:moveTo>
                      <a:pt x="0" y="0"/>
                    </a:moveTo>
                    <a:lnTo>
                      <a:pt x="371790" y="0"/>
                    </a:lnTo>
                    <a:lnTo>
                      <a:pt x="371790" y="1993204"/>
                    </a:lnTo>
                    <a:lnTo>
                      <a:pt x="0" y="1993204"/>
                    </a:lnTo>
                    <a:close/>
                  </a:path>
                </a:pathLst>
              </a:custGeom>
              <a:solidFill>
                <a:srgbClr val="FFFAEB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371790" cy="201225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82710" y="-9525"/>
              <a:ext cx="1249625" cy="8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b="true" sz="4271" i="true">
                  <a:solidFill>
                    <a:srgbClr val="363636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01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08844" y="819324"/>
              <a:ext cx="1249625" cy="8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b="true" sz="4271" i="true">
                  <a:solidFill>
                    <a:srgbClr val="363636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02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308844" y="1640739"/>
              <a:ext cx="1249625" cy="8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b="true" sz="4271" i="true">
                  <a:solidFill>
                    <a:srgbClr val="363636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03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308844" y="2467889"/>
              <a:ext cx="1249625" cy="8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b="true" sz="4271" i="true">
                  <a:solidFill>
                    <a:srgbClr val="363636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04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117480" y="143937"/>
              <a:ext cx="7720671" cy="545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83"/>
                </a:lnSpc>
              </a:pPr>
              <a:r>
                <a:rPr lang="en-US" b="true" sz="2524" spc="247">
                  <a:solidFill>
                    <a:srgbClr val="231F2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INTEGRANTES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117480" y="968917"/>
              <a:ext cx="7720671" cy="545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3"/>
                </a:lnSpc>
                <a:spcBef>
                  <a:spcPct val="0"/>
                </a:spcBef>
              </a:pPr>
              <a:r>
                <a:rPr lang="en-US" b="true" sz="2524" spc="247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DESCRIPCIÓN DEL PROYECTO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2143615" y="1790332"/>
              <a:ext cx="8102172" cy="545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3"/>
                </a:lnSpc>
                <a:spcBef>
                  <a:spcPct val="0"/>
                </a:spcBef>
              </a:pPr>
              <a:r>
                <a:rPr lang="en-US" b="true" sz="2524" spc="247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OBJETIVOS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117480" y="2617482"/>
              <a:ext cx="8102172" cy="545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3"/>
                </a:lnSpc>
                <a:spcBef>
                  <a:spcPct val="0"/>
                </a:spcBef>
              </a:pPr>
              <a:r>
                <a:rPr lang="en-US" b="true" sz="2524" spc="247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ALCANCES Y LIMITACIONES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308844" y="3291739"/>
              <a:ext cx="1249625" cy="8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b="true" sz="4271" i="true">
                  <a:solidFill>
                    <a:srgbClr val="363636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05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2117480" y="3441332"/>
              <a:ext cx="8102172" cy="545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3"/>
                </a:lnSpc>
                <a:spcBef>
                  <a:spcPct val="0"/>
                </a:spcBef>
              </a:pPr>
              <a:r>
                <a:rPr lang="en-US" b="true" sz="2524" spc="247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METODOLOGÍA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308844" y="4118889"/>
              <a:ext cx="1249625" cy="8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b="true" sz="4271" i="true">
                  <a:solidFill>
                    <a:srgbClr val="363636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06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2117480" y="4268482"/>
              <a:ext cx="8102172" cy="545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3"/>
                </a:lnSpc>
                <a:spcBef>
                  <a:spcPct val="0"/>
                </a:spcBef>
              </a:pPr>
              <a:r>
                <a:rPr lang="en-US" b="true" sz="2524" spc="247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CRONOGRAMA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2117480" y="5093247"/>
              <a:ext cx="8102172" cy="545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3"/>
                </a:lnSpc>
                <a:spcBef>
                  <a:spcPct val="0"/>
                </a:spcBef>
              </a:pPr>
              <a:r>
                <a:rPr lang="en-US" b="true" sz="2524" spc="247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ARQUITECTURA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82710" y="4942739"/>
              <a:ext cx="1249625" cy="8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b="true" sz="4271" i="true">
                  <a:solidFill>
                    <a:srgbClr val="363636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07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2117480" y="5919482"/>
              <a:ext cx="8102172" cy="545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3"/>
                </a:lnSpc>
                <a:spcBef>
                  <a:spcPct val="0"/>
                </a:spcBef>
              </a:pPr>
              <a:r>
                <a:rPr lang="en-US" b="true" sz="2524" spc="247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MODELO DE DATOS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82710" y="5769889"/>
              <a:ext cx="1249625" cy="8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b="true" sz="4271" i="true">
                  <a:solidFill>
                    <a:srgbClr val="363636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08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117480" y="6743332"/>
              <a:ext cx="8102172" cy="545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3"/>
                </a:lnSpc>
                <a:spcBef>
                  <a:spcPct val="0"/>
                </a:spcBef>
              </a:pPr>
              <a:r>
                <a:rPr lang="en-US" b="true" sz="2524" spc="247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TECONOLOGÍAS 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282710" y="6593739"/>
              <a:ext cx="1249625" cy="8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b="true" sz="4271" i="true">
                  <a:solidFill>
                    <a:srgbClr val="363636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09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2117480" y="7568464"/>
              <a:ext cx="8102172" cy="545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3"/>
                </a:lnSpc>
                <a:spcBef>
                  <a:spcPct val="0"/>
                </a:spcBef>
              </a:pPr>
              <a:r>
                <a:rPr lang="en-US" b="true" sz="2524" spc="247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DEMOSTRACIÓN 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282710" y="7418871"/>
              <a:ext cx="1249625" cy="8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b="true" sz="4271" i="true">
                  <a:solidFill>
                    <a:srgbClr val="363636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10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2143615" y="8393228"/>
              <a:ext cx="8102172" cy="545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3"/>
                </a:lnSpc>
                <a:spcBef>
                  <a:spcPct val="0"/>
                </a:spcBef>
              </a:pPr>
              <a:r>
                <a:rPr lang="en-US" b="true" sz="2524" spc="247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RESULTADOS OBTENIDOS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2143615" y="9217993"/>
              <a:ext cx="8102172" cy="5453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83"/>
                </a:lnSpc>
                <a:spcBef>
                  <a:spcPct val="0"/>
                </a:spcBef>
              </a:pPr>
              <a:r>
                <a:rPr lang="en-US" b="true" sz="2524" spc="247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PREGUNTAS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308844" y="8243636"/>
              <a:ext cx="1249625" cy="8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b="true" sz="4271" i="true">
                  <a:solidFill>
                    <a:srgbClr val="363636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11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308844" y="9068400"/>
              <a:ext cx="1249625" cy="873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26"/>
                </a:lnSpc>
              </a:pPr>
              <a:r>
                <a:rPr lang="en-US" b="true" sz="4271" i="true">
                  <a:solidFill>
                    <a:srgbClr val="363636"/>
                  </a:solidFill>
                  <a:latin typeface="Oswald Bold"/>
                  <a:ea typeface="Oswald Bold"/>
                  <a:cs typeface="Oswald Bold"/>
                  <a:sym typeface="Oswald Bold"/>
                </a:rPr>
                <a:t>12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9A450">
                <a:alpha val="100000"/>
              </a:srgbClr>
            </a:gs>
            <a:gs pos="100000">
              <a:srgbClr val="1D1B9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74018" y="4499610"/>
            <a:ext cx="7739964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59"/>
              </a:lnSpc>
            </a:pPr>
            <a:r>
              <a:rPr lang="en-US" b="true" sz="6999" spc="685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05 METODOLOGÍA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6226" y="841316"/>
            <a:ext cx="17495548" cy="8604368"/>
            <a:chOff x="0" y="0"/>
            <a:chExt cx="23327397" cy="114724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3327397" cy="11472490"/>
            </a:xfrm>
            <a:custGeom>
              <a:avLst/>
              <a:gdLst/>
              <a:ahLst/>
              <a:cxnLst/>
              <a:rect r="r" b="b" t="t" l="l"/>
              <a:pathLst>
                <a:path h="11472490" w="23327397">
                  <a:moveTo>
                    <a:pt x="0" y="0"/>
                  </a:moveTo>
                  <a:lnTo>
                    <a:pt x="23327397" y="0"/>
                  </a:lnTo>
                  <a:lnTo>
                    <a:pt x="23327397" y="11472490"/>
                  </a:lnTo>
                  <a:lnTo>
                    <a:pt x="0" y="114724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999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-4410" t="-22839" r="-3847" b="-1955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5353728">
              <a:off x="7451792" y="2481566"/>
              <a:ext cx="4387958" cy="4082177"/>
            </a:xfrm>
            <a:custGeom>
              <a:avLst/>
              <a:gdLst/>
              <a:ahLst/>
              <a:cxnLst/>
              <a:rect r="r" b="b" t="t" l="l"/>
              <a:pathLst>
                <a:path h="4082177" w="4387958">
                  <a:moveTo>
                    <a:pt x="0" y="0"/>
                  </a:moveTo>
                  <a:lnTo>
                    <a:pt x="4387957" y="0"/>
                  </a:lnTo>
                  <a:lnTo>
                    <a:pt x="4387957" y="4082177"/>
                  </a:lnTo>
                  <a:lnTo>
                    <a:pt x="0" y="4082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-10682814">
              <a:off x="2713810" y="3469789"/>
              <a:ext cx="5024407" cy="3215620"/>
            </a:xfrm>
            <a:custGeom>
              <a:avLst/>
              <a:gdLst/>
              <a:ahLst/>
              <a:cxnLst/>
              <a:rect r="r" b="b" t="t" l="l"/>
              <a:pathLst>
                <a:path h="3215620" w="5024407">
                  <a:moveTo>
                    <a:pt x="0" y="0"/>
                  </a:moveTo>
                  <a:lnTo>
                    <a:pt x="5024406" y="0"/>
                  </a:lnTo>
                  <a:lnTo>
                    <a:pt x="5024406" y="3215621"/>
                  </a:lnTo>
                  <a:lnTo>
                    <a:pt x="0" y="3215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5847067">
              <a:off x="16025516" y="2458138"/>
              <a:ext cx="4387958" cy="4082177"/>
            </a:xfrm>
            <a:custGeom>
              <a:avLst/>
              <a:gdLst/>
              <a:ahLst/>
              <a:cxnLst/>
              <a:rect r="r" b="b" t="t" l="l"/>
              <a:pathLst>
                <a:path h="4082177" w="4387958">
                  <a:moveTo>
                    <a:pt x="0" y="0"/>
                  </a:moveTo>
                  <a:lnTo>
                    <a:pt x="4387958" y="0"/>
                  </a:lnTo>
                  <a:lnTo>
                    <a:pt x="4387958" y="4082176"/>
                  </a:lnTo>
                  <a:lnTo>
                    <a:pt x="0" y="4082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0189475">
              <a:off x="11253601" y="2808567"/>
              <a:ext cx="5024407" cy="3215620"/>
            </a:xfrm>
            <a:custGeom>
              <a:avLst/>
              <a:gdLst/>
              <a:ahLst/>
              <a:cxnLst/>
              <a:rect r="r" b="b" t="t" l="l"/>
              <a:pathLst>
                <a:path h="3215620" w="5024407">
                  <a:moveTo>
                    <a:pt x="0" y="0"/>
                  </a:moveTo>
                  <a:lnTo>
                    <a:pt x="5024407" y="0"/>
                  </a:lnTo>
                  <a:lnTo>
                    <a:pt x="5024407" y="3215620"/>
                  </a:lnTo>
                  <a:lnTo>
                    <a:pt x="0" y="3215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410059" y="2337921"/>
              <a:ext cx="1023684" cy="1462406"/>
            </a:xfrm>
            <a:custGeom>
              <a:avLst/>
              <a:gdLst/>
              <a:ahLst/>
              <a:cxnLst/>
              <a:rect r="r" b="b" t="t" l="l"/>
              <a:pathLst>
                <a:path h="1462406" w="1023684">
                  <a:moveTo>
                    <a:pt x="0" y="0"/>
                  </a:moveTo>
                  <a:lnTo>
                    <a:pt x="1023684" y="0"/>
                  </a:lnTo>
                  <a:lnTo>
                    <a:pt x="1023684" y="1462406"/>
                  </a:lnTo>
                  <a:lnTo>
                    <a:pt x="0" y="1462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5655367" y="5074175"/>
              <a:ext cx="1023684" cy="1462406"/>
            </a:xfrm>
            <a:custGeom>
              <a:avLst/>
              <a:gdLst/>
              <a:ahLst/>
              <a:cxnLst/>
              <a:rect r="r" b="b" t="t" l="l"/>
              <a:pathLst>
                <a:path h="1462406" w="1023684">
                  <a:moveTo>
                    <a:pt x="0" y="0"/>
                  </a:moveTo>
                  <a:lnTo>
                    <a:pt x="1023684" y="0"/>
                  </a:lnTo>
                  <a:lnTo>
                    <a:pt x="1023684" y="1462406"/>
                  </a:lnTo>
                  <a:lnTo>
                    <a:pt x="0" y="1462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791144" y="2848513"/>
              <a:ext cx="1023684" cy="1462406"/>
            </a:xfrm>
            <a:custGeom>
              <a:avLst/>
              <a:gdLst/>
              <a:ahLst/>
              <a:cxnLst/>
              <a:rect r="r" b="b" t="t" l="l"/>
              <a:pathLst>
                <a:path h="1462406" w="1023684">
                  <a:moveTo>
                    <a:pt x="0" y="0"/>
                  </a:moveTo>
                  <a:lnTo>
                    <a:pt x="1023684" y="0"/>
                  </a:lnTo>
                  <a:lnTo>
                    <a:pt x="1023684" y="1462406"/>
                  </a:lnTo>
                  <a:lnTo>
                    <a:pt x="0" y="1462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3906782" y="2653901"/>
              <a:ext cx="1023684" cy="1462406"/>
            </a:xfrm>
            <a:custGeom>
              <a:avLst/>
              <a:gdLst/>
              <a:ahLst/>
              <a:cxnLst/>
              <a:rect r="r" b="b" t="t" l="l"/>
              <a:pathLst>
                <a:path h="1462406" w="1023684">
                  <a:moveTo>
                    <a:pt x="0" y="0"/>
                  </a:moveTo>
                  <a:lnTo>
                    <a:pt x="1023685" y="0"/>
                  </a:lnTo>
                  <a:lnTo>
                    <a:pt x="1023685" y="1462406"/>
                  </a:lnTo>
                  <a:lnTo>
                    <a:pt x="0" y="1462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318897" y="4342972"/>
              <a:ext cx="1023684" cy="1462406"/>
            </a:xfrm>
            <a:custGeom>
              <a:avLst/>
              <a:gdLst/>
              <a:ahLst/>
              <a:cxnLst/>
              <a:rect r="r" b="b" t="t" l="l"/>
              <a:pathLst>
                <a:path h="1462406" w="1023684">
                  <a:moveTo>
                    <a:pt x="0" y="0"/>
                  </a:moveTo>
                  <a:lnTo>
                    <a:pt x="1023684" y="0"/>
                  </a:lnTo>
                  <a:lnTo>
                    <a:pt x="1023684" y="1462406"/>
                  </a:lnTo>
                  <a:lnTo>
                    <a:pt x="0" y="1462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9022421" y="1606718"/>
              <a:ext cx="1023684" cy="1462406"/>
            </a:xfrm>
            <a:custGeom>
              <a:avLst/>
              <a:gdLst/>
              <a:ahLst/>
              <a:cxnLst/>
              <a:rect r="r" b="b" t="t" l="l"/>
              <a:pathLst>
                <a:path h="1462406" w="1023684">
                  <a:moveTo>
                    <a:pt x="0" y="0"/>
                  </a:moveTo>
                  <a:lnTo>
                    <a:pt x="1023684" y="0"/>
                  </a:lnTo>
                  <a:lnTo>
                    <a:pt x="1023684" y="1462406"/>
                  </a:lnTo>
                  <a:lnTo>
                    <a:pt x="0" y="14624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498796" y="6778593"/>
              <a:ext cx="915163" cy="915163"/>
            </a:xfrm>
            <a:custGeom>
              <a:avLst/>
              <a:gdLst/>
              <a:ahLst/>
              <a:cxnLst/>
              <a:rect r="r" b="b" t="t" l="l"/>
              <a:pathLst>
                <a:path h="915163" w="915163">
                  <a:moveTo>
                    <a:pt x="0" y="0"/>
                  </a:moveTo>
                  <a:lnTo>
                    <a:pt x="915163" y="0"/>
                  </a:lnTo>
                  <a:lnTo>
                    <a:pt x="915163" y="915163"/>
                  </a:lnTo>
                  <a:lnTo>
                    <a:pt x="0" y="915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1587398" y="6923559"/>
              <a:ext cx="737960" cy="657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5"/>
                </a:lnSpc>
              </a:pPr>
              <a:r>
                <a:rPr lang="en-US" sz="3004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1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0">
              <a:off x="5354376" y="6778593"/>
              <a:ext cx="915163" cy="915163"/>
            </a:xfrm>
            <a:custGeom>
              <a:avLst/>
              <a:gdLst/>
              <a:ahLst/>
              <a:cxnLst/>
              <a:rect r="r" b="b" t="t" l="l"/>
              <a:pathLst>
                <a:path h="915163" w="915163">
                  <a:moveTo>
                    <a:pt x="0" y="0"/>
                  </a:moveTo>
                  <a:lnTo>
                    <a:pt x="915163" y="0"/>
                  </a:lnTo>
                  <a:lnTo>
                    <a:pt x="915163" y="915163"/>
                  </a:lnTo>
                  <a:lnTo>
                    <a:pt x="0" y="915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5380401" y="6923559"/>
              <a:ext cx="863113" cy="657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5"/>
                </a:lnSpc>
              </a:pPr>
              <a:r>
                <a:rPr lang="en-US" sz="3004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2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9209376" y="6701681"/>
              <a:ext cx="915163" cy="915163"/>
            </a:xfrm>
            <a:custGeom>
              <a:avLst/>
              <a:gdLst/>
              <a:ahLst/>
              <a:cxnLst/>
              <a:rect r="r" b="b" t="t" l="l"/>
              <a:pathLst>
                <a:path h="915163" w="915163">
                  <a:moveTo>
                    <a:pt x="0" y="0"/>
                  </a:moveTo>
                  <a:lnTo>
                    <a:pt x="915163" y="0"/>
                  </a:lnTo>
                  <a:lnTo>
                    <a:pt x="915163" y="915163"/>
                  </a:lnTo>
                  <a:lnTo>
                    <a:pt x="0" y="915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9235401" y="6912330"/>
              <a:ext cx="863113" cy="657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5"/>
                </a:lnSpc>
              </a:pPr>
              <a:r>
                <a:rPr lang="en-US" sz="3004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3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13064377" y="6701681"/>
              <a:ext cx="915163" cy="915163"/>
            </a:xfrm>
            <a:custGeom>
              <a:avLst/>
              <a:gdLst/>
              <a:ahLst/>
              <a:cxnLst/>
              <a:rect r="r" b="b" t="t" l="l"/>
              <a:pathLst>
                <a:path h="915163" w="915163">
                  <a:moveTo>
                    <a:pt x="0" y="0"/>
                  </a:moveTo>
                  <a:lnTo>
                    <a:pt x="915162" y="0"/>
                  </a:lnTo>
                  <a:lnTo>
                    <a:pt x="915162" y="915163"/>
                  </a:lnTo>
                  <a:lnTo>
                    <a:pt x="0" y="915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13090402" y="6901100"/>
              <a:ext cx="863113" cy="657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5"/>
                </a:lnSpc>
              </a:pPr>
              <a:r>
                <a:rPr lang="en-US" sz="3004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4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16919377" y="6701681"/>
              <a:ext cx="915163" cy="915163"/>
            </a:xfrm>
            <a:custGeom>
              <a:avLst/>
              <a:gdLst/>
              <a:ahLst/>
              <a:cxnLst/>
              <a:rect r="r" b="b" t="t" l="l"/>
              <a:pathLst>
                <a:path h="915163" w="915163">
                  <a:moveTo>
                    <a:pt x="0" y="0"/>
                  </a:moveTo>
                  <a:lnTo>
                    <a:pt x="915163" y="0"/>
                  </a:lnTo>
                  <a:lnTo>
                    <a:pt x="915163" y="915163"/>
                  </a:lnTo>
                  <a:lnTo>
                    <a:pt x="0" y="915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16945402" y="6889871"/>
              <a:ext cx="863113" cy="657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5"/>
                </a:lnSpc>
              </a:pPr>
              <a:r>
                <a:rPr lang="en-US" sz="3004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5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0">
              <a:off x="20774377" y="6701681"/>
              <a:ext cx="915163" cy="915163"/>
            </a:xfrm>
            <a:custGeom>
              <a:avLst/>
              <a:gdLst/>
              <a:ahLst/>
              <a:cxnLst/>
              <a:rect r="r" b="b" t="t" l="l"/>
              <a:pathLst>
                <a:path h="915163" w="915163">
                  <a:moveTo>
                    <a:pt x="0" y="0"/>
                  </a:moveTo>
                  <a:lnTo>
                    <a:pt x="915163" y="0"/>
                  </a:lnTo>
                  <a:lnTo>
                    <a:pt x="915163" y="915163"/>
                  </a:lnTo>
                  <a:lnTo>
                    <a:pt x="0" y="9151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20800403" y="6878642"/>
              <a:ext cx="863113" cy="657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5"/>
                </a:lnSpc>
              </a:pPr>
              <a:r>
                <a:rPr lang="en-US" sz="3004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6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17905" y="7922241"/>
              <a:ext cx="3676945" cy="5204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2285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OBJETIVOS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83753" y="8642709"/>
              <a:ext cx="3345250" cy="2105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>
                  <a:solidFill>
                    <a:srgbClr val="000000"/>
                  </a:solidFill>
                  <a:latin typeface="ABeeZee"/>
                  <a:ea typeface="ABeeZee"/>
                  <a:cs typeface="ABeeZee"/>
                  <a:sym typeface="ABeeZee"/>
                </a:rPr>
                <a:t>Definir los objetivos del proyecto  alineando expectativas y metas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3973485" y="7922241"/>
              <a:ext cx="3676945" cy="5204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2285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ANALISIS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4139332" y="8642709"/>
              <a:ext cx="3345250" cy="2524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2099">
                  <a:solidFill>
                    <a:srgbClr val="000000"/>
                  </a:solidFill>
                  <a:latin typeface="ABeeZee"/>
                  <a:ea typeface="ABeeZee"/>
                  <a:cs typeface="ABeeZee"/>
                  <a:sym typeface="ABeeZee"/>
                </a:rPr>
                <a:t>Evaluar necesidades del cliente, identificar desafíos y documentar requisitos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7828485" y="7911012"/>
              <a:ext cx="3676945" cy="5204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2285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DISEÑO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7994333" y="8631480"/>
              <a:ext cx="3345250" cy="2105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2099">
                  <a:solidFill>
                    <a:srgbClr val="000000"/>
                  </a:solidFill>
                  <a:latin typeface="ABeeZee"/>
                  <a:ea typeface="ABeeZee"/>
                  <a:cs typeface="ABeeZee"/>
                  <a:sym typeface="ABeeZee"/>
                </a:rPr>
                <a:t>Crear prototipos y mockups para presentar al cliente y ajustar según su retroalimentación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11684242" y="7911012"/>
              <a:ext cx="3676945" cy="5204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2285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DESARROLLO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11849333" y="8620251"/>
              <a:ext cx="3345250" cy="2524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2099">
                  <a:solidFill>
                    <a:srgbClr val="000000"/>
                  </a:solidFill>
                  <a:latin typeface="ABeeZee"/>
                  <a:ea typeface="ABeeZee"/>
                  <a:cs typeface="ABeeZee"/>
                  <a:sym typeface="ABeeZee"/>
                </a:rPr>
                <a:t>Implementar las funcionalidades acordadas siguiendo buenas prácticas de programación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5538486" y="7888554"/>
              <a:ext cx="3676945" cy="5204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2285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PRUEBAS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15704333" y="8609022"/>
              <a:ext cx="3345250" cy="2105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2099">
                  <a:solidFill>
                    <a:srgbClr val="000000"/>
                  </a:solidFill>
                  <a:latin typeface="ABeeZee"/>
                  <a:ea typeface="ABeeZee"/>
                  <a:cs typeface="ABeeZee"/>
                  <a:sym typeface="ABeeZee"/>
                </a:rPr>
                <a:t>Realizar pruebas integrales para verificar el correcto funcionamiento del software</a:t>
              </a:r>
            </a:p>
          </p:txBody>
        </p:sp>
        <p:sp>
          <p:nvSpPr>
            <p:cNvPr name="TextBox 36" id="36"/>
            <p:cNvSpPr txBox="true"/>
            <p:nvPr/>
          </p:nvSpPr>
          <p:spPr>
            <a:xfrm rot="0">
              <a:off x="19393486" y="7877325"/>
              <a:ext cx="3676945" cy="5204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00"/>
                </a:lnSpc>
              </a:pPr>
              <a:r>
                <a:rPr lang="en-US" sz="2285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PRODUCCION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19393486" y="8597792"/>
              <a:ext cx="3676945" cy="2524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2099">
                  <a:solidFill>
                    <a:srgbClr val="000000"/>
                  </a:solidFill>
                  <a:latin typeface="ABeeZee"/>
                  <a:ea typeface="ABeeZee"/>
                  <a:cs typeface="ABeeZee"/>
                  <a:sym typeface="ABeeZee"/>
                </a:rPr>
                <a:t>Desplegar el sistema en producción y realizar seguimiento del rendimiento y satisfacción del cliente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7828485" y="1005028"/>
              <a:ext cx="7479083" cy="1136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37"/>
                </a:lnSpc>
              </a:pPr>
              <a:r>
                <a:rPr lang="en-US" sz="3669">
                  <a:solidFill>
                    <a:srgbClr val="231F2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ROADMAP</a:t>
              </a:r>
            </a:p>
            <a:p>
              <a:pPr algn="ctr">
                <a:lnSpc>
                  <a:spcPts val="1678"/>
                </a:lnSpc>
              </a:pPr>
              <a:r>
                <a:rPr lang="en-US" sz="1198">
                  <a:solidFill>
                    <a:srgbClr val="231F2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LIBRETA DIGITAL DEL ALUMNO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41163" y="1854978"/>
            <a:ext cx="10405674" cy="1153937"/>
            <a:chOff x="0" y="0"/>
            <a:chExt cx="3198537" cy="35470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98537" cy="354702"/>
            </a:xfrm>
            <a:custGeom>
              <a:avLst/>
              <a:gdLst/>
              <a:ahLst/>
              <a:cxnLst/>
              <a:rect r="r" b="b" t="t" l="l"/>
              <a:pathLst>
                <a:path h="354702" w="3198537">
                  <a:moveTo>
                    <a:pt x="23064" y="0"/>
                  </a:moveTo>
                  <a:lnTo>
                    <a:pt x="3175472" y="0"/>
                  </a:lnTo>
                  <a:cubicBezTo>
                    <a:pt x="3188210" y="0"/>
                    <a:pt x="3198537" y="10326"/>
                    <a:pt x="3198537" y="23064"/>
                  </a:cubicBezTo>
                  <a:lnTo>
                    <a:pt x="3198537" y="331637"/>
                  </a:lnTo>
                  <a:cubicBezTo>
                    <a:pt x="3198537" y="344375"/>
                    <a:pt x="3188210" y="354702"/>
                    <a:pt x="3175472" y="354702"/>
                  </a:cubicBezTo>
                  <a:lnTo>
                    <a:pt x="23064" y="354702"/>
                  </a:lnTo>
                  <a:cubicBezTo>
                    <a:pt x="10326" y="354702"/>
                    <a:pt x="0" y="344375"/>
                    <a:pt x="0" y="331637"/>
                  </a:cubicBezTo>
                  <a:lnTo>
                    <a:pt x="0" y="23064"/>
                  </a:lnTo>
                  <a:cubicBezTo>
                    <a:pt x="0" y="10326"/>
                    <a:pt x="10326" y="0"/>
                    <a:pt x="23064" y="0"/>
                  </a:cubicBezTo>
                  <a:close/>
                </a:path>
              </a:pathLst>
            </a:custGeom>
            <a:solidFill>
              <a:srgbClr val="FFFAEB">
                <a:alpha val="98824"/>
              </a:srgbClr>
            </a:solidFill>
            <a:ln w="38100" cap="rnd">
              <a:solidFill>
                <a:srgbClr val="FFFFFF">
                  <a:alpha val="98824"/>
                </a:srgbClr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98537" cy="383277"/>
            </a:xfrm>
            <a:prstGeom prst="rect">
              <a:avLst/>
            </a:prstGeom>
          </p:spPr>
          <p:txBody>
            <a:bodyPr anchor="b" rtlCol="false" tIns="60616" lIns="60616" bIns="60616" rIns="60616"/>
            <a:lstStyle/>
            <a:p>
              <a:pPr algn="ctr">
                <a:lnSpc>
                  <a:spcPts val="3249"/>
                </a:lnSpc>
              </a:pPr>
              <a:r>
                <a:rPr lang="en-US" sz="2499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Se utilizó una </a:t>
              </a:r>
              <a:r>
                <a:rPr lang="en-US" b="true" sz="2499">
                  <a:solidFill>
                    <a:srgbClr val="000000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metodología</a:t>
              </a:r>
              <a:r>
                <a:rPr lang="en-US" sz="2499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b="true" sz="2499">
                  <a:solidFill>
                    <a:srgbClr val="000000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ágil</a:t>
              </a:r>
              <a:r>
                <a:rPr lang="en-US" sz="2499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, la cual permitió adaptarse a las necesidades cambiantes del proyecto.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572920"/>
            <a:ext cx="5709471" cy="5685380"/>
          </a:xfrm>
          <a:custGeom>
            <a:avLst/>
            <a:gdLst/>
            <a:ahLst/>
            <a:cxnLst/>
            <a:rect r="r" b="b" t="t" l="l"/>
            <a:pathLst>
              <a:path h="5685380" w="5709471">
                <a:moveTo>
                  <a:pt x="0" y="0"/>
                </a:moveTo>
                <a:lnTo>
                  <a:pt x="5709471" y="0"/>
                </a:lnTo>
                <a:lnTo>
                  <a:pt x="5709471" y="5685380"/>
                </a:lnTo>
                <a:lnTo>
                  <a:pt x="0" y="5685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98759" y="902478"/>
            <a:ext cx="12090482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49"/>
              </a:lnSpc>
            </a:pPr>
            <a:r>
              <a:rPr lang="en-US" b="true" sz="6999" spc="68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METODOLOGÍA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6738171" y="3572920"/>
            <a:ext cx="10521129" cy="5685380"/>
            <a:chOff x="0" y="0"/>
            <a:chExt cx="3234026" cy="17475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234026" cy="1747594"/>
            </a:xfrm>
            <a:custGeom>
              <a:avLst/>
              <a:gdLst/>
              <a:ahLst/>
              <a:cxnLst/>
              <a:rect r="r" b="b" t="t" l="l"/>
              <a:pathLst>
                <a:path h="1747594" w="3234026">
                  <a:moveTo>
                    <a:pt x="22811" y="0"/>
                  </a:moveTo>
                  <a:lnTo>
                    <a:pt x="3211214" y="0"/>
                  </a:lnTo>
                  <a:cubicBezTo>
                    <a:pt x="3223813" y="0"/>
                    <a:pt x="3234026" y="10213"/>
                    <a:pt x="3234026" y="22811"/>
                  </a:cubicBezTo>
                  <a:lnTo>
                    <a:pt x="3234026" y="1724783"/>
                  </a:lnTo>
                  <a:cubicBezTo>
                    <a:pt x="3234026" y="1737381"/>
                    <a:pt x="3223813" y="1747594"/>
                    <a:pt x="3211214" y="1747594"/>
                  </a:cubicBezTo>
                  <a:lnTo>
                    <a:pt x="22811" y="1747594"/>
                  </a:lnTo>
                  <a:cubicBezTo>
                    <a:pt x="10213" y="1747594"/>
                    <a:pt x="0" y="1737381"/>
                    <a:pt x="0" y="1724783"/>
                  </a:cubicBezTo>
                  <a:lnTo>
                    <a:pt x="0" y="22811"/>
                  </a:lnTo>
                  <a:cubicBezTo>
                    <a:pt x="0" y="10213"/>
                    <a:pt x="10213" y="0"/>
                    <a:pt x="22811" y="0"/>
                  </a:cubicBezTo>
                  <a:close/>
                </a:path>
              </a:pathLst>
            </a:custGeom>
            <a:solidFill>
              <a:srgbClr val="FFFAEB">
                <a:alpha val="98824"/>
              </a:srgbClr>
            </a:solidFill>
            <a:ln w="38100" cap="rnd">
              <a:solidFill>
                <a:srgbClr val="FFFFFF">
                  <a:alpha val="98824"/>
                </a:srgbClr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3234026" cy="1757119"/>
            </a:xfrm>
            <a:prstGeom prst="rect">
              <a:avLst/>
            </a:prstGeom>
          </p:spPr>
          <p:txBody>
            <a:bodyPr anchor="ctr" rtlCol="false" tIns="60616" lIns="60616" bIns="60616" rIns="60616"/>
            <a:lstStyle/>
            <a:p>
              <a:pPr algn="l" marL="474981" indent="-237491" lvl="1">
                <a:lnSpc>
                  <a:spcPts val="2860"/>
                </a:lnSpc>
                <a:buAutoNum type="arabicPeriod" startAt="1"/>
              </a:pPr>
              <a:r>
                <a:rPr lang="en-US" sz="2200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Se llevaron a cabo </a:t>
              </a:r>
              <a:r>
                <a:rPr lang="en-US" b="true" sz="2200">
                  <a:solidFill>
                    <a:srgbClr val="000000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reuniones con educadoras y apoderados</a:t>
              </a:r>
              <a:r>
                <a:rPr lang="en-US" sz="2200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 para identificar sus expectativas y requerimientos. </a:t>
              </a:r>
            </a:p>
            <a:p>
              <a:pPr algn="l" marL="474981" indent="-237491" lvl="1">
                <a:lnSpc>
                  <a:spcPts val="2860"/>
                </a:lnSpc>
                <a:buAutoNum type="arabicPeriod" startAt="1"/>
              </a:pPr>
              <a:r>
                <a:rPr lang="en-US" sz="2200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Se utilizarán </a:t>
              </a:r>
              <a:r>
                <a:rPr lang="en-US" b="true" sz="2200">
                  <a:solidFill>
                    <a:srgbClr val="000000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encuestas y entrevistas para obtener información</a:t>
              </a:r>
              <a:r>
                <a:rPr lang="en-US" sz="2200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 detallada sobre las funcionalidades deseadas en el sistema.</a:t>
              </a:r>
            </a:p>
            <a:p>
              <a:pPr algn="l" marL="474981" indent="-237491" lvl="1">
                <a:lnSpc>
                  <a:spcPts val="2860"/>
                </a:lnSpc>
                <a:buAutoNum type="arabicPeriod" startAt="1"/>
              </a:pPr>
              <a:r>
                <a:rPr lang="en-US" sz="2200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Basándose en la información recopilada, se elaboró un </a:t>
              </a:r>
              <a:r>
                <a:rPr lang="en-US" b="true" sz="2200">
                  <a:solidFill>
                    <a:srgbClr val="000000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prototipo inicial del sistema </a:t>
              </a:r>
              <a:r>
                <a:rPr lang="en-US" sz="2200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que incluirá la estructura de la base de datos y las principales funcionalidades.</a:t>
              </a:r>
            </a:p>
            <a:p>
              <a:pPr algn="l" marL="474981" indent="-237491" lvl="1">
                <a:lnSpc>
                  <a:spcPts val="2860"/>
                </a:lnSpc>
                <a:buAutoNum type="arabicPeriod" startAt="1"/>
              </a:pPr>
              <a:r>
                <a:rPr lang="en-US" sz="2200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Se realizará el </a:t>
              </a:r>
              <a:r>
                <a:rPr lang="en-US" b="true" sz="2200">
                  <a:solidFill>
                    <a:srgbClr val="000000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desarrolló del sistema en iteraciones cortas</a:t>
              </a:r>
              <a:r>
                <a:rPr lang="en-US" sz="2200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, permitiendo ajustes continuos según el feedback de los usuarios. Al finalizar cada iteración, se llevarán a cabo pruebas de funcionalidad y usabilidad.</a:t>
              </a:r>
            </a:p>
            <a:p>
              <a:pPr algn="just" marL="474981" indent="-237491" lvl="1">
                <a:lnSpc>
                  <a:spcPts val="2860"/>
                </a:lnSpc>
                <a:buAutoNum type="arabicPeriod" startAt="1"/>
              </a:pPr>
              <a:r>
                <a:rPr lang="en-US" sz="2200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Después de la implementación,</a:t>
              </a:r>
              <a:r>
                <a:rPr lang="en-US" b="true" sz="2200">
                  <a:solidFill>
                    <a:srgbClr val="000000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se recogeró feedback de los usuarios para realizar mejoras y ajustes al sistema</a:t>
              </a:r>
              <a:r>
                <a:rPr lang="en-US" sz="2200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, asegurando que siga cumpliendo con las necesidades de la comunidad educativa.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9A450">
                <a:alpha val="100000"/>
              </a:srgbClr>
            </a:gs>
            <a:gs pos="100000">
              <a:srgbClr val="1D1B9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74018" y="4499610"/>
            <a:ext cx="7739964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59"/>
              </a:lnSpc>
            </a:pPr>
            <a:r>
              <a:rPr lang="en-US" b="true" sz="6999" spc="685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06 CRONOGRAMA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9A450">
                <a:alpha val="100000"/>
              </a:srgbClr>
            </a:gs>
            <a:gs pos="100000">
              <a:srgbClr val="1D1B9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57362" y="4499610"/>
            <a:ext cx="8173276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59"/>
              </a:lnSpc>
            </a:pPr>
            <a:r>
              <a:rPr lang="en-US" b="true" sz="6999" spc="685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07 ARQUITECTURA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59891" y="0"/>
            <a:ext cx="7728109" cy="10287000"/>
          </a:xfrm>
          <a:custGeom>
            <a:avLst/>
            <a:gdLst/>
            <a:ahLst/>
            <a:cxnLst/>
            <a:rect r="r" b="b" t="t" l="l"/>
            <a:pathLst>
              <a:path h="10287000" w="7728109">
                <a:moveTo>
                  <a:pt x="0" y="0"/>
                </a:moveTo>
                <a:lnTo>
                  <a:pt x="7728109" y="0"/>
                </a:lnTo>
                <a:lnTo>
                  <a:pt x="77281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7612" y="1576670"/>
            <a:ext cx="9356080" cy="1221352"/>
            <a:chOff x="0" y="0"/>
            <a:chExt cx="2875908" cy="3754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75908" cy="375424"/>
            </a:xfrm>
            <a:custGeom>
              <a:avLst/>
              <a:gdLst/>
              <a:ahLst/>
              <a:cxnLst/>
              <a:rect r="r" b="b" t="t" l="l"/>
              <a:pathLst>
                <a:path h="375424" w="2875908">
                  <a:moveTo>
                    <a:pt x="25652" y="0"/>
                  </a:moveTo>
                  <a:lnTo>
                    <a:pt x="2850256" y="0"/>
                  </a:lnTo>
                  <a:cubicBezTo>
                    <a:pt x="2864424" y="0"/>
                    <a:pt x="2875908" y="11485"/>
                    <a:pt x="2875908" y="25652"/>
                  </a:cubicBezTo>
                  <a:lnTo>
                    <a:pt x="2875908" y="349772"/>
                  </a:lnTo>
                  <a:cubicBezTo>
                    <a:pt x="2875908" y="363939"/>
                    <a:pt x="2864424" y="375424"/>
                    <a:pt x="2850256" y="375424"/>
                  </a:cubicBezTo>
                  <a:lnTo>
                    <a:pt x="25652" y="375424"/>
                  </a:lnTo>
                  <a:cubicBezTo>
                    <a:pt x="11485" y="375424"/>
                    <a:pt x="0" y="363939"/>
                    <a:pt x="0" y="349772"/>
                  </a:cubicBezTo>
                  <a:lnTo>
                    <a:pt x="0" y="25652"/>
                  </a:lnTo>
                  <a:cubicBezTo>
                    <a:pt x="0" y="11485"/>
                    <a:pt x="11485" y="0"/>
                    <a:pt x="25652" y="0"/>
                  </a:cubicBezTo>
                  <a:close/>
                </a:path>
              </a:pathLst>
            </a:custGeom>
            <a:solidFill>
              <a:srgbClr val="FFFAEB">
                <a:alpha val="98824"/>
              </a:srgbClr>
            </a:solidFill>
            <a:ln w="38100" cap="rnd">
              <a:solidFill>
                <a:srgbClr val="FFFFFF">
                  <a:alpha val="98824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875908" cy="413524"/>
            </a:xfrm>
            <a:prstGeom prst="rect">
              <a:avLst/>
            </a:prstGeom>
          </p:spPr>
          <p:txBody>
            <a:bodyPr anchor="ctr" rtlCol="false" tIns="60616" lIns="60616" bIns="60616" rIns="60616"/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1. Presentation Layer (Capa de Presentación)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7612" y="3053399"/>
            <a:ext cx="9356080" cy="1221352"/>
            <a:chOff x="0" y="0"/>
            <a:chExt cx="2875908" cy="3754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75908" cy="375424"/>
            </a:xfrm>
            <a:custGeom>
              <a:avLst/>
              <a:gdLst/>
              <a:ahLst/>
              <a:cxnLst/>
              <a:rect r="r" b="b" t="t" l="l"/>
              <a:pathLst>
                <a:path h="375424" w="2875908">
                  <a:moveTo>
                    <a:pt x="25652" y="0"/>
                  </a:moveTo>
                  <a:lnTo>
                    <a:pt x="2850256" y="0"/>
                  </a:lnTo>
                  <a:cubicBezTo>
                    <a:pt x="2864424" y="0"/>
                    <a:pt x="2875908" y="11485"/>
                    <a:pt x="2875908" y="25652"/>
                  </a:cubicBezTo>
                  <a:lnTo>
                    <a:pt x="2875908" y="349772"/>
                  </a:lnTo>
                  <a:cubicBezTo>
                    <a:pt x="2875908" y="363939"/>
                    <a:pt x="2864424" y="375424"/>
                    <a:pt x="2850256" y="375424"/>
                  </a:cubicBezTo>
                  <a:lnTo>
                    <a:pt x="25652" y="375424"/>
                  </a:lnTo>
                  <a:cubicBezTo>
                    <a:pt x="11485" y="375424"/>
                    <a:pt x="0" y="363939"/>
                    <a:pt x="0" y="349772"/>
                  </a:cubicBezTo>
                  <a:lnTo>
                    <a:pt x="0" y="25652"/>
                  </a:lnTo>
                  <a:cubicBezTo>
                    <a:pt x="0" y="11485"/>
                    <a:pt x="11485" y="0"/>
                    <a:pt x="25652" y="0"/>
                  </a:cubicBezTo>
                  <a:close/>
                </a:path>
              </a:pathLst>
            </a:custGeom>
            <a:solidFill>
              <a:srgbClr val="FFFAEB">
                <a:alpha val="98824"/>
              </a:srgbClr>
            </a:solidFill>
            <a:ln w="38100" cap="rnd">
              <a:solidFill>
                <a:srgbClr val="FFFFFF">
                  <a:alpha val="98824"/>
                </a:srgbClr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875908" cy="413524"/>
            </a:xfrm>
            <a:prstGeom prst="rect">
              <a:avLst/>
            </a:prstGeom>
          </p:spPr>
          <p:txBody>
            <a:bodyPr anchor="ctr" rtlCol="false" tIns="60616" lIns="60616" bIns="60616" rIns="60616"/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2. Application Layer (Capa de Aplicación)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7612" y="4531926"/>
            <a:ext cx="9356080" cy="1221352"/>
            <a:chOff x="0" y="0"/>
            <a:chExt cx="2875908" cy="3754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75908" cy="375424"/>
            </a:xfrm>
            <a:custGeom>
              <a:avLst/>
              <a:gdLst/>
              <a:ahLst/>
              <a:cxnLst/>
              <a:rect r="r" b="b" t="t" l="l"/>
              <a:pathLst>
                <a:path h="375424" w="2875908">
                  <a:moveTo>
                    <a:pt x="25652" y="0"/>
                  </a:moveTo>
                  <a:lnTo>
                    <a:pt x="2850256" y="0"/>
                  </a:lnTo>
                  <a:cubicBezTo>
                    <a:pt x="2864424" y="0"/>
                    <a:pt x="2875908" y="11485"/>
                    <a:pt x="2875908" y="25652"/>
                  </a:cubicBezTo>
                  <a:lnTo>
                    <a:pt x="2875908" y="349772"/>
                  </a:lnTo>
                  <a:cubicBezTo>
                    <a:pt x="2875908" y="363939"/>
                    <a:pt x="2864424" y="375424"/>
                    <a:pt x="2850256" y="375424"/>
                  </a:cubicBezTo>
                  <a:lnTo>
                    <a:pt x="25652" y="375424"/>
                  </a:lnTo>
                  <a:cubicBezTo>
                    <a:pt x="11485" y="375424"/>
                    <a:pt x="0" y="363939"/>
                    <a:pt x="0" y="349772"/>
                  </a:cubicBezTo>
                  <a:lnTo>
                    <a:pt x="0" y="25652"/>
                  </a:lnTo>
                  <a:cubicBezTo>
                    <a:pt x="0" y="11485"/>
                    <a:pt x="11485" y="0"/>
                    <a:pt x="25652" y="0"/>
                  </a:cubicBezTo>
                  <a:close/>
                </a:path>
              </a:pathLst>
            </a:custGeom>
            <a:solidFill>
              <a:srgbClr val="FFFAEB">
                <a:alpha val="98824"/>
              </a:srgbClr>
            </a:solidFill>
            <a:ln w="38100" cap="rnd">
              <a:solidFill>
                <a:srgbClr val="FFFFFF">
                  <a:alpha val="98824"/>
                </a:srgbClr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875908" cy="413524"/>
            </a:xfrm>
            <a:prstGeom prst="rect">
              <a:avLst/>
            </a:prstGeom>
          </p:spPr>
          <p:txBody>
            <a:bodyPr anchor="ctr" rtlCol="false" tIns="60616" lIns="60616" bIns="60616" rIns="60616"/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3. Communication Layer (Capa de Comunicación)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37612" y="6010452"/>
            <a:ext cx="9356080" cy="1221352"/>
            <a:chOff x="0" y="0"/>
            <a:chExt cx="2875908" cy="37542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75908" cy="375424"/>
            </a:xfrm>
            <a:custGeom>
              <a:avLst/>
              <a:gdLst/>
              <a:ahLst/>
              <a:cxnLst/>
              <a:rect r="r" b="b" t="t" l="l"/>
              <a:pathLst>
                <a:path h="375424" w="2875908">
                  <a:moveTo>
                    <a:pt x="25652" y="0"/>
                  </a:moveTo>
                  <a:lnTo>
                    <a:pt x="2850256" y="0"/>
                  </a:lnTo>
                  <a:cubicBezTo>
                    <a:pt x="2864424" y="0"/>
                    <a:pt x="2875908" y="11485"/>
                    <a:pt x="2875908" y="25652"/>
                  </a:cubicBezTo>
                  <a:lnTo>
                    <a:pt x="2875908" y="349772"/>
                  </a:lnTo>
                  <a:cubicBezTo>
                    <a:pt x="2875908" y="363939"/>
                    <a:pt x="2864424" y="375424"/>
                    <a:pt x="2850256" y="375424"/>
                  </a:cubicBezTo>
                  <a:lnTo>
                    <a:pt x="25652" y="375424"/>
                  </a:lnTo>
                  <a:cubicBezTo>
                    <a:pt x="11485" y="375424"/>
                    <a:pt x="0" y="363939"/>
                    <a:pt x="0" y="349772"/>
                  </a:cubicBezTo>
                  <a:lnTo>
                    <a:pt x="0" y="25652"/>
                  </a:lnTo>
                  <a:cubicBezTo>
                    <a:pt x="0" y="11485"/>
                    <a:pt x="11485" y="0"/>
                    <a:pt x="25652" y="0"/>
                  </a:cubicBezTo>
                  <a:close/>
                </a:path>
              </a:pathLst>
            </a:custGeom>
            <a:solidFill>
              <a:srgbClr val="FFFAEB">
                <a:alpha val="98824"/>
              </a:srgbClr>
            </a:solidFill>
            <a:ln w="38100" cap="rnd">
              <a:solidFill>
                <a:srgbClr val="FFFFFF">
                  <a:alpha val="98824"/>
                </a:srgbClr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875908" cy="413524"/>
            </a:xfrm>
            <a:prstGeom prst="rect">
              <a:avLst/>
            </a:prstGeom>
          </p:spPr>
          <p:txBody>
            <a:bodyPr anchor="ctr" rtlCol="false" tIns="60616" lIns="60616" bIns="60616" rIns="60616"/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4. Data Layer (Capa de Datos)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37612" y="7488979"/>
            <a:ext cx="9356080" cy="1221352"/>
            <a:chOff x="0" y="0"/>
            <a:chExt cx="2875908" cy="37542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75908" cy="375424"/>
            </a:xfrm>
            <a:custGeom>
              <a:avLst/>
              <a:gdLst/>
              <a:ahLst/>
              <a:cxnLst/>
              <a:rect r="r" b="b" t="t" l="l"/>
              <a:pathLst>
                <a:path h="375424" w="2875908">
                  <a:moveTo>
                    <a:pt x="25652" y="0"/>
                  </a:moveTo>
                  <a:lnTo>
                    <a:pt x="2850256" y="0"/>
                  </a:lnTo>
                  <a:cubicBezTo>
                    <a:pt x="2864424" y="0"/>
                    <a:pt x="2875908" y="11485"/>
                    <a:pt x="2875908" y="25652"/>
                  </a:cubicBezTo>
                  <a:lnTo>
                    <a:pt x="2875908" y="349772"/>
                  </a:lnTo>
                  <a:cubicBezTo>
                    <a:pt x="2875908" y="363939"/>
                    <a:pt x="2864424" y="375424"/>
                    <a:pt x="2850256" y="375424"/>
                  </a:cubicBezTo>
                  <a:lnTo>
                    <a:pt x="25652" y="375424"/>
                  </a:lnTo>
                  <a:cubicBezTo>
                    <a:pt x="11485" y="375424"/>
                    <a:pt x="0" y="363939"/>
                    <a:pt x="0" y="349772"/>
                  </a:cubicBezTo>
                  <a:lnTo>
                    <a:pt x="0" y="25652"/>
                  </a:lnTo>
                  <a:cubicBezTo>
                    <a:pt x="0" y="11485"/>
                    <a:pt x="11485" y="0"/>
                    <a:pt x="25652" y="0"/>
                  </a:cubicBezTo>
                  <a:close/>
                </a:path>
              </a:pathLst>
            </a:custGeom>
            <a:solidFill>
              <a:srgbClr val="FFFAEB">
                <a:alpha val="98824"/>
              </a:srgbClr>
            </a:solidFill>
            <a:ln w="38100" cap="rnd">
              <a:solidFill>
                <a:srgbClr val="FFFFFF">
                  <a:alpha val="98824"/>
                </a:srgbClr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875908" cy="413524"/>
            </a:xfrm>
            <a:prstGeom prst="rect">
              <a:avLst/>
            </a:prstGeom>
          </p:spPr>
          <p:txBody>
            <a:bodyPr anchor="ctr" rtlCol="false" tIns="60616" lIns="60616" bIns="60616" rIns="60616"/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5. Componentes Adicionales y Relación entre Capas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9A450">
                <a:alpha val="100000"/>
              </a:srgbClr>
            </a:gs>
            <a:gs pos="100000">
              <a:srgbClr val="1D1B9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57362" y="3890010"/>
            <a:ext cx="8173276" cy="239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b="true" sz="6999" spc="685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08 MODELO DE DATOS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5748" y="0"/>
            <a:ext cx="13316505" cy="10287000"/>
          </a:xfrm>
          <a:custGeom>
            <a:avLst/>
            <a:gdLst/>
            <a:ahLst/>
            <a:cxnLst/>
            <a:rect r="r" b="b" t="t" l="l"/>
            <a:pathLst>
              <a:path h="10287000" w="13316505">
                <a:moveTo>
                  <a:pt x="0" y="0"/>
                </a:moveTo>
                <a:lnTo>
                  <a:pt x="13316504" y="0"/>
                </a:lnTo>
                <a:lnTo>
                  <a:pt x="133165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-5649705"/>
            <a:ext cx="27180337" cy="20996811"/>
          </a:xfrm>
          <a:custGeom>
            <a:avLst/>
            <a:gdLst/>
            <a:ahLst/>
            <a:cxnLst/>
            <a:rect r="r" b="b" t="t" l="l"/>
            <a:pathLst>
              <a:path h="20996811" w="27180337">
                <a:moveTo>
                  <a:pt x="0" y="0"/>
                </a:moveTo>
                <a:lnTo>
                  <a:pt x="27180337" y="0"/>
                </a:lnTo>
                <a:lnTo>
                  <a:pt x="27180337" y="20996811"/>
                </a:lnTo>
                <a:lnTo>
                  <a:pt x="0" y="20996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9A450">
                <a:alpha val="100000"/>
              </a:srgbClr>
            </a:gs>
            <a:gs pos="100000">
              <a:srgbClr val="1D1B9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75398" y="4499610"/>
            <a:ext cx="8137204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b="true" sz="6999" spc="685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01 INTEGRANTES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815113" y="-384995"/>
            <a:ext cx="24364909" cy="18821893"/>
          </a:xfrm>
          <a:custGeom>
            <a:avLst/>
            <a:gdLst/>
            <a:ahLst/>
            <a:cxnLst/>
            <a:rect r="r" b="b" t="t" l="l"/>
            <a:pathLst>
              <a:path h="18821893" w="24364909">
                <a:moveTo>
                  <a:pt x="0" y="0"/>
                </a:moveTo>
                <a:lnTo>
                  <a:pt x="24364910" y="0"/>
                </a:lnTo>
                <a:lnTo>
                  <a:pt x="24364910" y="18821892"/>
                </a:lnTo>
                <a:lnTo>
                  <a:pt x="0" y="18821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290531" y="-7006915"/>
            <a:ext cx="22762390" cy="17583946"/>
          </a:xfrm>
          <a:custGeom>
            <a:avLst/>
            <a:gdLst/>
            <a:ahLst/>
            <a:cxnLst/>
            <a:rect r="r" b="b" t="t" l="l"/>
            <a:pathLst>
              <a:path h="17583946" w="22762390">
                <a:moveTo>
                  <a:pt x="0" y="0"/>
                </a:moveTo>
                <a:lnTo>
                  <a:pt x="22762390" y="0"/>
                </a:lnTo>
                <a:lnTo>
                  <a:pt x="22762390" y="17583946"/>
                </a:lnTo>
                <a:lnTo>
                  <a:pt x="0" y="17583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5748" y="0"/>
            <a:ext cx="13316505" cy="10287000"/>
          </a:xfrm>
          <a:custGeom>
            <a:avLst/>
            <a:gdLst/>
            <a:ahLst/>
            <a:cxnLst/>
            <a:rect r="r" b="b" t="t" l="l"/>
            <a:pathLst>
              <a:path h="10287000" w="13316505">
                <a:moveTo>
                  <a:pt x="0" y="0"/>
                </a:moveTo>
                <a:lnTo>
                  <a:pt x="13316504" y="0"/>
                </a:lnTo>
                <a:lnTo>
                  <a:pt x="1331650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9A450">
                <a:alpha val="100000"/>
              </a:srgbClr>
            </a:gs>
            <a:gs pos="100000">
              <a:srgbClr val="1D1B9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57362" y="4499610"/>
            <a:ext cx="8173276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59"/>
              </a:lnSpc>
            </a:pPr>
            <a:r>
              <a:rPr lang="en-US" b="true" sz="6999" spc="685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09 TECONOLOGÍAS 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98759" y="604838"/>
            <a:ext cx="12090482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49"/>
              </a:lnSpc>
            </a:pPr>
            <a:r>
              <a:rPr lang="en-US" b="true" sz="6999" spc="68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TECONOLOGÍAS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290655" y="1941422"/>
            <a:ext cx="6107224" cy="8354377"/>
            <a:chOff x="0" y="0"/>
            <a:chExt cx="1671323" cy="228628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71323" cy="2286287"/>
            </a:xfrm>
            <a:custGeom>
              <a:avLst/>
              <a:gdLst/>
              <a:ahLst/>
              <a:cxnLst/>
              <a:rect r="r" b="b" t="t" l="l"/>
              <a:pathLst>
                <a:path h="2286287" w="1671323">
                  <a:moveTo>
                    <a:pt x="0" y="0"/>
                  </a:moveTo>
                  <a:lnTo>
                    <a:pt x="1671323" y="0"/>
                  </a:lnTo>
                  <a:lnTo>
                    <a:pt x="1671323" y="2286287"/>
                  </a:lnTo>
                  <a:lnTo>
                    <a:pt x="0" y="2286287"/>
                  </a:lnTo>
                  <a:close/>
                </a:path>
              </a:pathLst>
            </a:custGeom>
            <a:solidFill>
              <a:srgbClr val="FDFB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671323" cy="23053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481155" y="1941422"/>
            <a:ext cx="5728950" cy="890607"/>
            <a:chOff x="0" y="0"/>
            <a:chExt cx="1077716" cy="1675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7716" cy="167539"/>
            </a:xfrm>
            <a:custGeom>
              <a:avLst/>
              <a:gdLst/>
              <a:ahLst/>
              <a:cxnLst/>
              <a:rect r="r" b="b" t="t" l="l"/>
              <a:pathLst>
                <a:path h="167539" w="1077716">
                  <a:moveTo>
                    <a:pt x="0" y="0"/>
                  </a:moveTo>
                  <a:lnTo>
                    <a:pt x="1077716" y="0"/>
                  </a:lnTo>
                  <a:lnTo>
                    <a:pt x="1077716" y="167539"/>
                  </a:lnTo>
                  <a:lnTo>
                    <a:pt x="0" y="167539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077716" cy="224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DESARROLLO WEB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820" y="1941422"/>
            <a:ext cx="6288835" cy="8345578"/>
            <a:chOff x="0" y="0"/>
            <a:chExt cx="1752395" cy="23255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752395" cy="2325511"/>
            </a:xfrm>
            <a:custGeom>
              <a:avLst/>
              <a:gdLst/>
              <a:ahLst/>
              <a:cxnLst/>
              <a:rect r="r" b="b" t="t" l="l"/>
              <a:pathLst>
                <a:path h="2325511" w="1752395">
                  <a:moveTo>
                    <a:pt x="0" y="0"/>
                  </a:moveTo>
                  <a:lnTo>
                    <a:pt x="1752395" y="0"/>
                  </a:lnTo>
                  <a:lnTo>
                    <a:pt x="1752395" y="2325511"/>
                  </a:lnTo>
                  <a:lnTo>
                    <a:pt x="0" y="2325511"/>
                  </a:lnTo>
                  <a:close/>
                </a:path>
              </a:pathLst>
            </a:custGeom>
            <a:solidFill>
              <a:srgbClr val="FDFBF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1752395" cy="2335035"/>
            </a:xfrm>
            <a:prstGeom prst="rect">
              <a:avLst/>
            </a:prstGeom>
          </p:spPr>
          <p:txBody>
            <a:bodyPr anchor="ctr" rtlCol="false" tIns="49943" lIns="49943" bIns="49943" rIns="49943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0" y="1941422"/>
            <a:ext cx="6609305" cy="890607"/>
            <a:chOff x="0" y="0"/>
            <a:chExt cx="1265990" cy="17059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5990" cy="170593"/>
            </a:xfrm>
            <a:custGeom>
              <a:avLst/>
              <a:gdLst/>
              <a:ahLst/>
              <a:cxnLst/>
              <a:rect r="r" b="b" t="t" l="l"/>
              <a:pathLst>
                <a:path h="170593" w="1265990">
                  <a:moveTo>
                    <a:pt x="0" y="0"/>
                  </a:moveTo>
                  <a:lnTo>
                    <a:pt x="1265990" y="0"/>
                  </a:lnTo>
                  <a:lnTo>
                    <a:pt x="1265990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265990" cy="227743"/>
            </a:xfrm>
            <a:prstGeom prst="rect">
              <a:avLst/>
            </a:prstGeom>
          </p:spPr>
          <p:txBody>
            <a:bodyPr anchor="ctr" rtlCol="false" tIns="49943" lIns="49943" bIns="49943" rIns="49943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ENTORNO DE DESARROLLO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397879" y="1941422"/>
            <a:ext cx="5890121" cy="8345578"/>
            <a:chOff x="0" y="0"/>
            <a:chExt cx="1611910" cy="228387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11910" cy="2283879"/>
            </a:xfrm>
            <a:custGeom>
              <a:avLst/>
              <a:gdLst/>
              <a:ahLst/>
              <a:cxnLst/>
              <a:rect r="r" b="b" t="t" l="l"/>
              <a:pathLst>
                <a:path h="2283879" w="1611910">
                  <a:moveTo>
                    <a:pt x="0" y="0"/>
                  </a:moveTo>
                  <a:lnTo>
                    <a:pt x="1611910" y="0"/>
                  </a:lnTo>
                  <a:lnTo>
                    <a:pt x="1611910" y="2283879"/>
                  </a:lnTo>
                  <a:lnTo>
                    <a:pt x="0" y="2283879"/>
                  </a:lnTo>
                  <a:close/>
                </a:path>
              </a:pathLst>
            </a:custGeom>
            <a:solidFill>
              <a:srgbClr val="FDFBFB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611910" cy="23029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091170" y="1941422"/>
            <a:ext cx="6196142" cy="890607"/>
            <a:chOff x="0" y="0"/>
            <a:chExt cx="1165602" cy="16753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65602" cy="167539"/>
            </a:xfrm>
            <a:custGeom>
              <a:avLst/>
              <a:gdLst/>
              <a:ahLst/>
              <a:cxnLst/>
              <a:rect r="r" b="b" t="t" l="l"/>
              <a:pathLst>
                <a:path h="167539" w="1165602">
                  <a:moveTo>
                    <a:pt x="0" y="0"/>
                  </a:moveTo>
                  <a:lnTo>
                    <a:pt x="1165602" y="0"/>
                  </a:lnTo>
                  <a:lnTo>
                    <a:pt x="1165602" y="167539"/>
                  </a:lnTo>
                  <a:lnTo>
                    <a:pt x="0" y="167539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1165602" cy="2246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14"/>
                </a:lnSpc>
                <a:spcBef>
                  <a:spcPct val="0"/>
                </a:spcBef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API Y BASE DE DATOS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6423898" y="2991007"/>
            <a:ext cx="5786208" cy="166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2600" spc="25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Aplicación web movil para uso de apoderados a partir de TypeScript y React.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36779" y="3076732"/>
            <a:ext cx="5425825" cy="2520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2412" spc="23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Gestión de datos e integración de plataformas.</a:t>
            </a:r>
          </a:p>
          <a:p>
            <a:pPr algn="l">
              <a:lnSpc>
                <a:spcPts val="3328"/>
              </a:lnSpc>
            </a:pPr>
          </a:p>
          <a:p>
            <a:pPr algn="l">
              <a:lnSpc>
                <a:spcPts val="3328"/>
              </a:lnSpc>
            </a:pPr>
            <a:r>
              <a:rPr lang="en-US" sz="2412" spc="236" b="true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SERVIDOR: </a:t>
            </a:r>
          </a:p>
          <a:p>
            <a:pPr algn="l">
              <a:lnSpc>
                <a:spcPts val="3328"/>
              </a:lnSpc>
            </a:pPr>
          </a:p>
          <a:p>
            <a:pPr algn="l" marL="520818" indent="-260409" lvl="1">
              <a:lnSpc>
                <a:spcPts val="3328"/>
              </a:lnSpc>
              <a:spcBef>
                <a:spcPct val="0"/>
              </a:spcBef>
              <a:buFont typeface="Arial"/>
              <a:buChar char="•"/>
            </a:pPr>
            <a:r>
              <a:rPr lang="en-US" sz="2412" spc="23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ORACLE FREE TIER.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21704" y="3038632"/>
            <a:ext cx="5498700" cy="3032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0"/>
              </a:lnSpc>
            </a:pPr>
            <a:r>
              <a:rPr lang="en-US" sz="2600" spc="25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API web que disponibiliza endpoints para su uso desde el Front-end. Tiene conexión directa con la base de datos PostgreSQL.</a:t>
            </a:r>
          </a:p>
          <a:p>
            <a:pPr algn="l">
              <a:lnSpc>
                <a:spcPts val="455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736779" y="5960606"/>
            <a:ext cx="5425825" cy="1677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2412" spc="236" b="true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SOFTWARE BD:</a:t>
            </a:r>
          </a:p>
          <a:p>
            <a:pPr algn="l">
              <a:lnSpc>
                <a:spcPts val="3328"/>
              </a:lnSpc>
            </a:pPr>
          </a:p>
          <a:p>
            <a:pPr algn="l" marL="520818" indent="-260409" lvl="1">
              <a:lnSpc>
                <a:spcPts val="3328"/>
              </a:lnSpc>
              <a:buFont typeface="Arial"/>
              <a:buChar char="•"/>
            </a:pPr>
            <a:r>
              <a:rPr lang="en-US" sz="2412" spc="23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PostgreSQL 15.x.</a:t>
            </a:r>
          </a:p>
          <a:p>
            <a:pPr algn="l" marL="520818" indent="-260409" lvl="1">
              <a:lnSpc>
                <a:spcPts val="3328"/>
              </a:lnSpc>
              <a:spcBef>
                <a:spcPct val="0"/>
              </a:spcBef>
              <a:buFont typeface="Arial"/>
              <a:buChar char="•"/>
            </a:pPr>
            <a:r>
              <a:rPr lang="en-US" sz="2412" spc="23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DBeaver 24.x</a:t>
            </a:r>
            <a:r>
              <a:rPr lang="en-US" sz="2412" spc="23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6779" y="8001801"/>
            <a:ext cx="5425825" cy="1256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8"/>
              </a:lnSpc>
            </a:pPr>
            <a:r>
              <a:rPr lang="en-US" sz="2412" spc="236" b="true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SOFTWARE IDE:</a:t>
            </a:r>
          </a:p>
          <a:p>
            <a:pPr algn="l">
              <a:lnSpc>
                <a:spcPts val="3328"/>
              </a:lnSpc>
            </a:pPr>
          </a:p>
          <a:p>
            <a:pPr algn="l" marL="520818" indent="-260409" lvl="1">
              <a:lnSpc>
                <a:spcPts val="3328"/>
              </a:lnSpc>
              <a:spcBef>
                <a:spcPct val="0"/>
              </a:spcBef>
              <a:buFont typeface="Arial"/>
              <a:buChar char="•"/>
            </a:pPr>
            <a:r>
              <a:rPr lang="en-US" sz="2412" spc="236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Visual Studio Code.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423898" y="5277007"/>
            <a:ext cx="5786208" cy="4523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2600" spc="254" b="true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SOFTWARE:</a:t>
            </a:r>
          </a:p>
          <a:p>
            <a:pPr algn="l" marL="561341" indent="-280670" lvl="1">
              <a:lnSpc>
                <a:spcPts val="4550"/>
              </a:lnSpc>
              <a:buFont typeface="Arial"/>
              <a:buChar char="•"/>
            </a:pPr>
            <a:r>
              <a:rPr lang="en-US" sz="2600" spc="25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React con TypeScript.</a:t>
            </a:r>
          </a:p>
          <a:p>
            <a:pPr algn="l" marL="561341" indent="-280670" lvl="1">
              <a:lnSpc>
                <a:spcPts val="4550"/>
              </a:lnSpc>
              <a:buFont typeface="Arial"/>
              <a:buChar char="•"/>
            </a:pPr>
            <a:r>
              <a:rPr lang="en-US" sz="2600" spc="25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Vite</a:t>
            </a:r>
          </a:p>
          <a:p>
            <a:pPr algn="l" marL="561341" indent="-280670" lvl="1">
              <a:lnSpc>
                <a:spcPts val="4550"/>
              </a:lnSpc>
              <a:buFont typeface="Arial"/>
              <a:buChar char="•"/>
            </a:pPr>
            <a:r>
              <a:rPr lang="en-US" sz="2600" spc="25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Ajax.</a:t>
            </a:r>
          </a:p>
          <a:p>
            <a:pPr algn="l" marL="561341" indent="-280670" lvl="1">
              <a:lnSpc>
                <a:spcPts val="4550"/>
              </a:lnSpc>
              <a:buFont typeface="Arial"/>
              <a:buChar char="•"/>
            </a:pPr>
            <a:r>
              <a:rPr lang="en-US" sz="2600" spc="25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Ant Design.</a:t>
            </a:r>
          </a:p>
          <a:p>
            <a:pPr algn="l" marL="561341" indent="-280670" lvl="1">
              <a:lnSpc>
                <a:spcPts val="4550"/>
              </a:lnSpc>
              <a:buFont typeface="Arial"/>
              <a:buChar char="•"/>
            </a:pPr>
            <a:r>
              <a:rPr lang="en-US" sz="2600" spc="25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MVC.</a:t>
            </a:r>
          </a:p>
          <a:p>
            <a:pPr algn="l" marL="561341" indent="-280670" lvl="1">
              <a:lnSpc>
                <a:spcPts val="4550"/>
              </a:lnSpc>
              <a:buFont typeface="Arial"/>
              <a:buChar char="•"/>
            </a:pPr>
            <a:r>
              <a:rPr lang="en-US" sz="2600" spc="25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Nginx (producción)</a:t>
            </a:r>
          </a:p>
          <a:p>
            <a:pPr algn="l">
              <a:lnSpc>
                <a:spcPts val="4550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2521704" y="6119652"/>
            <a:ext cx="5498700" cy="338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2600" spc="254" b="true">
                <a:solidFill>
                  <a:srgbClr val="231F20"/>
                </a:solidFill>
                <a:latin typeface="DM Sans Bold"/>
                <a:ea typeface="DM Sans Bold"/>
                <a:cs typeface="DM Sans Bold"/>
                <a:sym typeface="DM Sans Bold"/>
              </a:rPr>
              <a:t>SOFTWARE:</a:t>
            </a:r>
          </a:p>
          <a:p>
            <a:pPr algn="l" marL="561341" indent="-280670" lvl="1">
              <a:lnSpc>
                <a:spcPts val="4550"/>
              </a:lnSpc>
              <a:buFont typeface="Arial"/>
              <a:buChar char="•"/>
            </a:pPr>
            <a:r>
              <a:rPr lang="en-US" sz="2600" spc="25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Node.js</a:t>
            </a:r>
          </a:p>
          <a:p>
            <a:pPr algn="l" marL="561341" indent="-280670" lvl="1">
              <a:lnSpc>
                <a:spcPts val="4550"/>
              </a:lnSpc>
              <a:buFont typeface="Arial"/>
              <a:buChar char="•"/>
            </a:pPr>
            <a:r>
              <a:rPr lang="en-US" sz="2600" spc="25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Nest.js</a:t>
            </a:r>
          </a:p>
          <a:p>
            <a:pPr algn="l" marL="561341" indent="-280670" lvl="1">
              <a:lnSpc>
                <a:spcPts val="4550"/>
              </a:lnSpc>
              <a:buFont typeface="Arial"/>
              <a:buChar char="•"/>
            </a:pPr>
            <a:r>
              <a:rPr lang="en-US" sz="2600" spc="25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Prisma ORM</a:t>
            </a:r>
          </a:p>
          <a:p>
            <a:pPr algn="l" marL="561341" indent="-280670" lvl="1">
              <a:lnSpc>
                <a:spcPts val="4550"/>
              </a:lnSpc>
              <a:buFont typeface="Arial"/>
              <a:buChar char="•"/>
            </a:pPr>
            <a:r>
              <a:rPr lang="en-US" sz="2600" spc="25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PostgreSQL</a:t>
            </a:r>
          </a:p>
          <a:p>
            <a:pPr algn="l">
              <a:lnSpc>
                <a:spcPts val="4550"/>
              </a:lnSpc>
            </a:pPr>
            <a:r>
              <a:rPr lang="en-US" sz="2600" spc="25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9A450">
                <a:alpha val="100000"/>
              </a:srgbClr>
            </a:gs>
            <a:gs pos="100000">
              <a:srgbClr val="1D1B9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057362" y="4499610"/>
            <a:ext cx="8173276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59"/>
              </a:lnSpc>
            </a:pPr>
            <a:r>
              <a:rPr lang="en-US" b="true" sz="6999" spc="685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10 DEMOSTRACIÓN 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98759" y="1133475"/>
            <a:ext cx="12090482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49"/>
              </a:lnSpc>
            </a:pPr>
            <a:r>
              <a:rPr lang="en-US" b="true" sz="6999" spc="68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RESULTADOS OBTENIDOS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60595" y="635466"/>
            <a:ext cx="10566810" cy="7881525"/>
          </a:xfrm>
          <a:custGeom>
            <a:avLst/>
            <a:gdLst/>
            <a:ahLst/>
            <a:cxnLst/>
            <a:rect r="r" b="b" t="t" l="l"/>
            <a:pathLst>
              <a:path h="7881525" w="10566810">
                <a:moveTo>
                  <a:pt x="0" y="0"/>
                </a:moveTo>
                <a:lnTo>
                  <a:pt x="10566810" y="0"/>
                </a:lnTo>
                <a:lnTo>
                  <a:pt x="10566810" y="7881525"/>
                </a:lnTo>
                <a:lnTo>
                  <a:pt x="0" y="78815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407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98759" y="1133475"/>
            <a:ext cx="12090482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49"/>
              </a:lnSpc>
            </a:pPr>
            <a:r>
              <a:rPr lang="en-US" b="true" sz="6999" spc="68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PREGUNTAS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50206"/>
            <a:ext cx="18558287" cy="13910475"/>
          </a:xfrm>
          <a:custGeom>
            <a:avLst/>
            <a:gdLst/>
            <a:ahLst/>
            <a:cxnLst/>
            <a:rect r="r" b="b" t="t" l="l"/>
            <a:pathLst>
              <a:path h="13910475" w="18558287">
                <a:moveTo>
                  <a:pt x="0" y="0"/>
                </a:moveTo>
                <a:lnTo>
                  <a:pt x="18558287" y="0"/>
                </a:lnTo>
                <a:lnTo>
                  <a:pt x="18558287" y="13910474"/>
                </a:lnTo>
                <a:lnTo>
                  <a:pt x="0" y="13910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65452" y="5691937"/>
            <a:ext cx="3714916" cy="813094"/>
          </a:xfrm>
          <a:custGeom>
            <a:avLst/>
            <a:gdLst/>
            <a:ahLst/>
            <a:cxnLst/>
            <a:rect r="r" b="b" t="t" l="l"/>
            <a:pathLst>
              <a:path h="813094" w="3714916">
                <a:moveTo>
                  <a:pt x="0" y="0"/>
                </a:moveTo>
                <a:lnTo>
                  <a:pt x="3714916" y="0"/>
                </a:lnTo>
                <a:lnTo>
                  <a:pt x="3714916" y="813094"/>
                </a:lnTo>
                <a:lnTo>
                  <a:pt x="0" y="813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3042" r="-569" b="-206443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669813" y="3781969"/>
            <a:ext cx="4767254" cy="1685193"/>
            <a:chOff x="0" y="0"/>
            <a:chExt cx="920634" cy="3254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20634" cy="325438"/>
            </a:xfrm>
            <a:custGeom>
              <a:avLst/>
              <a:gdLst/>
              <a:ahLst/>
              <a:cxnLst/>
              <a:rect r="r" b="b" t="t" l="l"/>
              <a:pathLst>
                <a:path h="325438" w="920634">
                  <a:moveTo>
                    <a:pt x="0" y="0"/>
                  </a:moveTo>
                  <a:lnTo>
                    <a:pt x="920634" y="0"/>
                  </a:lnTo>
                  <a:lnTo>
                    <a:pt x="920634" y="325438"/>
                  </a:lnTo>
                  <a:lnTo>
                    <a:pt x="0" y="32543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920634" cy="344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925955" y="3978497"/>
            <a:ext cx="8436091" cy="1150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7"/>
              </a:lnSpc>
            </a:pPr>
            <a:r>
              <a:rPr lang="en-US" b="true" sz="6773" spc="663">
                <a:solidFill>
                  <a:srgbClr val="131211"/>
                </a:solidFill>
                <a:latin typeface="Oswald Bold"/>
                <a:ea typeface="Oswald Bold"/>
                <a:cs typeface="Oswald Bold"/>
                <a:sym typeface="Oswald Bold"/>
              </a:rPr>
              <a:t>GRACIAS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7923">
            <a:off x="-5744326" y="-9332683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5871284" y="2750191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5"/>
                </a:lnTo>
                <a:lnTo>
                  <a:pt x="0" y="12419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571391" y="8075443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8" y="0"/>
                </a:lnTo>
                <a:lnTo>
                  <a:pt x="3145218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495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571391" y="4392829"/>
            <a:ext cx="3145217" cy="3682614"/>
            <a:chOff x="0" y="0"/>
            <a:chExt cx="862412" cy="100976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2412" cy="1009765"/>
            </a:xfrm>
            <a:custGeom>
              <a:avLst/>
              <a:gdLst/>
              <a:ahLst/>
              <a:cxnLst/>
              <a:rect r="r" b="b" t="t" l="l"/>
              <a:pathLst>
                <a:path h="1009765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009765"/>
                  </a:lnTo>
                  <a:lnTo>
                    <a:pt x="0" y="1009765"/>
                  </a:ln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62412" cy="10573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7758679" y="3227340"/>
            <a:ext cx="2706695" cy="2696122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0" r="223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758679" y="7050368"/>
            <a:ext cx="2819537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 i="true" spc="150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Full Stack Developer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2055489" y="4419445"/>
            <a:ext cx="3060000" cy="3644943"/>
            <a:chOff x="0" y="0"/>
            <a:chExt cx="838829" cy="9991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38829" cy="999178"/>
            </a:xfrm>
            <a:custGeom>
              <a:avLst/>
              <a:gdLst/>
              <a:ahLst/>
              <a:cxnLst/>
              <a:rect r="r" b="b" t="t" l="l"/>
              <a:pathLst>
                <a:path h="999178" w="838829">
                  <a:moveTo>
                    <a:pt x="0" y="0"/>
                  </a:moveTo>
                  <a:lnTo>
                    <a:pt x="838829" y="0"/>
                  </a:lnTo>
                  <a:lnTo>
                    <a:pt x="838829" y="999178"/>
                  </a:lnTo>
                  <a:lnTo>
                    <a:pt x="0" y="999178"/>
                  </a:ln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38829" cy="10468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2242776" y="3253956"/>
            <a:ext cx="2706695" cy="2696122"/>
            <a:chOff x="0" y="0"/>
            <a:chExt cx="6502400" cy="6477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9598" t="-6225" r="-8723" b="-6882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2447434" y="6972887"/>
            <a:ext cx="2302097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 i="true" spc="150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Scrum Master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2025874" y="8075443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495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3113595" y="4128240"/>
            <a:ext cx="3145217" cy="3936147"/>
            <a:chOff x="0" y="0"/>
            <a:chExt cx="862412" cy="107928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62412" cy="1079283"/>
            </a:xfrm>
            <a:custGeom>
              <a:avLst/>
              <a:gdLst/>
              <a:ahLst/>
              <a:cxnLst/>
              <a:rect r="r" b="b" t="t" l="l"/>
              <a:pathLst>
                <a:path h="1079283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1079283"/>
                  </a:lnTo>
                  <a:lnTo>
                    <a:pt x="0" y="1079283"/>
                  </a:lnTo>
                  <a:close/>
                </a:path>
              </a:pathLst>
            </a:custGeom>
            <a:solidFill>
              <a:srgbClr val="FFFAEB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862412" cy="11269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3288637" y="2962751"/>
            <a:ext cx="2706695" cy="2696122"/>
            <a:chOff x="0" y="0"/>
            <a:chExt cx="6502400" cy="6477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1433" r="223" b="-31898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3490936" y="7414382"/>
            <a:ext cx="2302097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b="true" sz="3000" i="true" spc="150">
                <a:solidFill>
                  <a:srgbClr val="00000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QA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3113595" y="8064387"/>
            <a:ext cx="3145217" cy="333081"/>
          </a:xfrm>
          <a:custGeom>
            <a:avLst/>
            <a:gdLst/>
            <a:ahLst/>
            <a:cxnLst/>
            <a:rect r="r" b="b" t="t" l="l"/>
            <a:pathLst>
              <a:path h="333081" w="3145217">
                <a:moveTo>
                  <a:pt x="0" y="0"/>
                </a:moveTo>
                <a:lnTo>
                  <a:pt x="3145217" y="0"/>
                </a:lnTo>
                <a:lnTo>
                  <a:pt x="3145217" y="333081"/>
                </a:lnTo>
                <a:lnTo>
                  <a:pt x="0" y="333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6495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2055489" y="6158509"/>
            <a:ext cx="3060000" cy="645272"/>
            <a:chOff x="0" y="0"/>
            <a:chExt cx="819753" cy="17286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9753" cy="172864"/>
            </a:xfrm>
            <a:custGeom>
              <a:avLst/>
              <a:gdLst/>
              <a:ahLst/>
              <a:cxnLst/>
              <a:rect r="r" b="b" t="t" l="l"/>
              <a:pathLst>
                <a:path h="172864" w="819753">
                  <a:moveTo>
                    <a:pt x="0" y="0"/>
                  </a:moveTo>
                  <a:lnTo>
                    <a:pt x="819753" y="0"/>
                  </a:lnTo>
                  <a:lnTo>
                    <a:pt x="819753" y="172864"/>
                  </a:lnTo>
                  <a:lnTo>
                    <a:pt x="0" y="17286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57150"/>
              <a:ext cx="819753" cy="230014"/>
            </a:xfrm>
            <a:prstGeom prst="rect">
              <a:avLst/>
            </a:prstGeom>
          </p:spPr>
          <p:txBody>
            <a:bodyPr anchor="ctr" rtlCol="false" tIns="49943" lIns="49943" bIns="49943" rIns="49943"/>
            <a:lstStyle/>
            <a:p>
              <a:pPr algn="ctr" marL="0" indent="0" lvl="0">
                <a:lnSpc>
                  <a:spcPts val="4140"/>
                </a:lnSpc>
                <a:spcBef>
                  <a:spcPct val="0"/>
                </a:spcBef>
              </a:pPr>
              <a:r>
                <a:rPr lang="en-US" b="true" sz="3000" spc="3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MATIAS OSSIO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571391" y="6158509"/>
            <a:ext cx="3145217" cy="646557"/>
            <a:chOff x="0" y="0"/>
            <a:chExt cx="828370" cy="17028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28370" cy="170287"/>
            </a:xfrm>
            <a:custGeom>
              <a:avLst/>
              <a:gdLst/>
              <a:ahLst/>
              <a:cxnLst/>
              <a:rect r="r" b="b" t="t" l="l"/>
              <a:pathLst>
                <a:path h="170287" w="828370">
                  <a:moveTo>
                    <a:pt x="0" y="0"/>
                  </a:moveTo>
                  <a:lnTo>
                    <a:pt x="828370" y="0"/>
                  </a:lnTo>
                  <a:lnTo>
                    <a:pt x="828370" y="170287"/>
                  </a:lnTo>
                  <a:lnTo>
                    <a:pt x="0" y="170287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57150"/>
              <a:ext cx="828370" cy="2274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40"/>
                </a:lnSpc>
                <a:spcBef>
                  <a:spcPct val="0"/>
                </a:spcBef>
              </a:pPr>
              <a:r>
                <a:rPr lang="en-US" b="true" sz="3000" spc="3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MATIAS LEAL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3113595" y="6158509"/>
            <a:ext cx="3145217" cy="1160765"/>
            <a:chOff x="0" y="0"/>
            <a:chExt cx="828370" cy="305716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28370" cy="305716"/>
            </a:xfrm>
            <a:custGeom>
              <a:avLst/>
              <a:gdLst/>
              <a:ahLst/>
              <a:cxnLst/>
              <a:rect r="r" b="b" t="t" l="l"/>
              <a:pathLst>
                <a:path h="305716" w="828370">
                  <a:moveTo>
                    <a:pt x="0" y="0"/>
                  </a:moveTo>
                  <a:lnTo>
                    <a:pt x="828370" y="0"/>
                  </a:lnTo>
                  <a:lnTo>
                    <a:pt x="828370" y="305716"/>
                  </a:lnTo>
                  <a:lnTo>
                    <a:pt x="0" y="30571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828370" cy="3628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14"/>
                </a:lnSpc>
              </a:pPr>
              <a:r>
                <a:rPr lang="en-US" b="true" sz="2981" spc="29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ALEJANDRO </a:t>
              </a:r>
            </a:p>
            <a:p>
              <a:pPr algn="ctr" marL="0" indent="0" lvl="0">
                <a:lnSpc>
                  <a:spcPts val="4140"/>
                </a:lnSpc>
                <a:spcBef>
                  <a:spcPct val="0"/>
                </a:spcBef>
              </a:pPr>
              <a:r>
                <a:rPr lang="en-US" b="true" sz="3000" spc="3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CABELLO</a:t>
              </a: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5459976" y="583343"/>
            <a:ext cx="7416941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b="true" sz="6999" spc="68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01 INTEGRANTES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21660" y="9299015"/>
            <a:ext cx="4890793" cy="517939"/>
          </a:xfrm>
          <a:custGeom>
            <a:avLst/>
            <a:gdLst/>
            <a:ahLst/>
            <a:cxnLst/>
            <a:rect r="r" b="b" t="t" l="l"/>
            <a:pathLst>
              <a:path h="517939" w="4890793">
                <a:moveTo>
                  <a:pt x="0" y="0"/>
                </a:moveTo>
                <a:lnTo>
                  <a:pt x="4890792" y="0"/>
                </a:lnTo>
                <a:lnTo>
                  <a:pt x="4890792" y="517939"/>
                </a:lnTo>
                <a:lnTo>
                  <a:pt x="0" y="517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508667" y="9299015"/>
            <a:ext cx="4890793" cy="517939"/>
          </a:xfrm>
          <a:custGeom>
            <a:avLst/>
            <a:gdLst/>
            <a:ahLst/>
            <a:cxnLst/>
            <a:rect r="r" b="b" t="t" l="l"/>
            <a:pathLst>
              <a:path h="517939" w="4890793">
                <a:moveTo>
                  <a:pt x="0" y="0"/>
                </a:moveTo>
                <a:lnTo>
                  <a:pt x="4890793" y="0"/>
                </a:lnTo>
                <a:lnTo>
                  <a:pt x="4890793" y="517939"/>
                </a:lnTo>
                <a:lnTo>
                  <a:pt x="0" y="517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12783" y="1981456"/>
            <a:ext cx="4931836" cy="7408022"/>
            <a:chOff x="0" y="0"/>
            <a:chExt cx="1889600" cy="28383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89600" cy="2838334"/>
            </a:xfrm>
            <a:custGeom>
              <a:avLst/>
              <a:gdLst/>
              <a:ahLst/>
              <a:cxnLst/>
              <a:rect r="r" b="b" t="t" l="l"/>
              <a:pathLst>
                <a:path h="2838334" w="1889600">
                  <a:moveTo>
                    <a:pt x="0" y="0"/>
                  </a:moveTo>
                  <a:lnTo>
                    <a:pt x="1889600" y="0"/>
                  </a:lnTo>
                  <a:lnTo>
                    <a:pt x="1889600" y="2838334"/>
                  </a:lnTo>
                  <a:lnTo>
                    <a:pt x="0" y="2838334"/>
                  </a:lnTo>
                  <a:close/>
                </a:path>
              </a:pathLst>
            </a:custGeom>
            <a:solidFill>
              <a:srgbClr val="FFFAE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1889600" cy="28573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027300" y="2841511"/>
            <a:ext cx="4506770" cy="627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b="true" sz="3000" i="true" spc="294">
                <a:solidFill>
                  <a:srgbClr val="231F2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FULL STACK DEV.</a:t>
            </a:r>
          </a:p>
          <a:p>
            <a:pPr algn="l">
              <a:lnSpc>
                <a:spcPts val="4140"/>
              </a:lnSpc>
            </a:pPr>
          </a:p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2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Diseñar e implementar las funcionalidades del sistema.</a:t>
            </a:r>
          </a:p>
          <a:p>
            <a:pPr algn="l">
              <a:lnSpc>
                <a:spcPts val="4140"/>
              </a:lnSpc>
            </a:pPr>
          </a:p>
          <a:p>
            <a:pPr algn="l" marL="647700" indent="-323850" lvl="1">
              <a:lnSpc>
                <a:spcPts val="414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2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Implementar medidas de protección de información sensible.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441700" y="1979009"/>
            <a:ext cx="3474003" cy="647719"/>
            <a:chOff x="0" y="0"/>
            <a:chExt cx="914964" cy="1705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4964" cy="170593"/>
            </a:xfrm>
            <a:custGeom>
              <a:avLst/>
              <a:gdLst/>
              <a:ahLst/>
              <a:cxnLst/>
              <a:rect r="r" b="b" t="t" l="l"/>
              <a:pathLst>
                <a:path h="170593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914964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40"/>
                </a:lnSpc>
                <a:spcBef>
                  <a:spcPct val="0"/>
                </a:spcBef>
              </a:pPr>
              <a:r>
                <a:rPr lang="en-US" b="true" sz="3000" spc="3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MATIAS LEAL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97417" y="9299015"/>
            <a:ext cx="4890793" cy="517939"/>
          </a:xfrm>
          <a:custGeom>
            <a:avLst/>
            <a:gdLst/>
            <a:ahLst/>
            <a:cxnLst/>
            <a:rect r="r" b="b" t="t" l="l"/>
            <a:pathLst>
              <a:path h="517939" w="4890793">
                <a:moveTo>
                  <a:pt x="0" y="0"/>
                </a:moveTo>
                <a:lnTo>
                  <a:pt x="4890793" y="0"/>
                </a:lnTo>
                <a:lnTo>
                  <a:pt x="4890793" y="517939"/>
                </a:lnTo>
                <a:lnTo>
                  <a:pt x="0" y="5179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6495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888540" y="1979009"/>
            <a:ext cx="4889593" cy="7410470"/>
            <a:chOff x="0" y="0"/>
            <a:chExt cx="1905555" cy="288798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05555" cy="2887983"/>
            </a:xfrm>
            <a:custGeom>
              <a:avLst/>
              <a:gdLst/>
              <a:ahLst/>
              <a:cxnLst/>
              <a:rect r="r" b="b" t="t" l="l"/>
              <a:pathLst>
                <a:path h="2887983" w="1905555">
                  <a:moveTo>
                    <a:pt x="0" y="0"/>
                  </a:moveTo>
                  <a:lnTo>
                    <a:pt x="1905555" y="0"/>
                  </a:lnTo>
                  <a:lnTo>
                    <a:pt x="1905555" y="2887983"/>
                  </a:lnTo>
                  <a:lnTo>
                    <a:pt x="0" y="2887983"/>
                  </a:lnTo>
                  <a:close/>
                </a:path>
              </a:pathLst>
            </a:custGeom>
            <a:solidFill>
              <a:srgbClr val="FFFAE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9525"/>
              <a:ext cx="1905555" cy="2897508"/>
            </a:xfrm>
            <a:prstGeom prst="rect">
              <a:avLst/>
            </a:prstGeom>
          </p:spPr>
          <p:txBody>
            <a:bodyPr anchor="ctr" rtlCol="false" tIns="49943" lIns="49943" bIns="49943" rIns="49943"/>
            <a:lstStyle/>
            <a:p>
              <a:pPr algn="ctr">
                <a:lnSpc>
                  <a:spcPts val="286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03861" y="1979009"/>
            <a:ext cx="3415407" cy="645272"/>
            <a:chOff x="0" y="0"/>
            <a:chExt cx="914964" cy="17286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14964" cy="172864"/>
            </a:xfrm>
            <a:custGeom>
              <a:avLst/>
              <a:gdLst/>
              <a:ahLst/>
              <a:cxnLst/>
              <a:rect r="r" b="b" t="t" l="l"/>
              <a:pathLst>
                <a:path h="172864" w="914964">
                  <a:moveTo>
                    <a:pt x="0" y="0"/>
                  </a:moveTo>
                  <a:lnTo>
                    <a:pt x="914964" y="0"/>
                  </a:lnTo>
                  <a:lnTo>
                    <a:pt x="914964" y="172864"/>
                  </a:lnTo>
                  <a:lnTo>
                    <a:pt x="0" y="172864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914964" cy="230014"/>
            </a:xfrm>
            <a:prstGeom prst="rect">
              <a:avLst/>
            </a:prstGeom>
          </p:spPr>
          <p:txBody>
            <a:bodyPr anchor="ctr" rtlCol="false" tIns="49943" lIns="49943" bIns="49943" rIns="49943"/>
            <a:lstStyle/>
            <a:p>
              <a:pPr algn="ctr" marL="0" indent="0" lvl="0">
                <a:lnSpc>
                  <a:spcPts val="4140"/>
                </a:lnSpc>
                <a:spcBef>
                  <a:spcPct val="0"/>
                </a:spcBef>
              </a:pPr>
              <a:r>
                <a:rPr lang="en-US" b="true" sz="3000" spc="3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MATIAS OSSIO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94669" y="2841511"/>
            <a:ext cx="4293052" cy="6275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40"/>
              </a:lnSpc>
            </a:pPr>
            <a:r>
              <a:rPr lang="en-US" b="true" sz="3000" i="true" spc="294">
                <a:solidFill>
                  <a:srgbClr val="231F2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SCRUM MASTER</a:t>
            </a:r>
          </a:p>
          <a:p>
            <a:pPr algn="l">
              <a:lnSpc>
                <a:spcPts val="4140"/>
              </a:lnSpc>
            </a:pPr>
          </a:p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2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Planificar, coordinar y supervisar.</a:t>
            </a:r>
          </a:p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2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Facilitar reuniones, gestionar el backlog.</a:t>
            </a:r>
          </a:p>
          <a:p>
            <a:pPr algn="l" marL="647700" indent="-323850" lvl="1">
              <a:lnSpc>
                <a:spcPts val="4140"/>
              </a:lnSpc>
              <a:spcBef>
                <a:spcPct val="0"/>
              </a:spcBef>
              <a:buFont typeface="Arial"/>
              <a:buChar char="•"/>
            </a:pPr>
            <a:r>
              <a:rPr lang="en-US" sz="3000" spc="2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Informar progreso y tomar medidas. 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2579269" y="1979009"/>
            <a:ext cx="4911314" cy="7410470"/>
            <a:chOff x="0" y="0"/>
            <a:chExt cx="1881737" cy="28392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881737" cy="2839272"/>
            </a:xfrm>
            <a:custGeom>
              <a:avLst/>
              <a:gdLst/>
              <a:ahLst/>
              <a:cxnLst/>
              <a:rect r="r" b="b" t="t" l="l"/>
              <a:pathLst>
                <a:path h="2839272" w="1881737">
                  <a:moveTo>
                    <a:pt x="0" y="0"/>
                  </a:moveTo>
                  <a:lnTo>
                    <a:pt x="1881737" y="0"/>
                  </a:lnTo>
                  <a:lnTo>
                    <a:pt x="1881737" y="2839272"/>
                  </a:lnTo>
                  <a:lnTo>
                    <a:pt x="0" y="2839272"/>
                  </a:lnTo>
                  <a:close/>
                </a:path>
              </a:pathLst>
            </a:custGeom>
            <a:solidFill>
              <a:srgbClr val="FFFAEB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9050"/>
              <a:ext cx="1881737" cy="2858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873620" y="1979009"/>
            <a:ext cx="4343133" cy="647719"/>
            <a:chOff x="0" y="0"/>
            <a:chExt cx="1143870" cy="17059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43870" cy="170593"/>
            </a:xfrm>
            <a:custGeom>
              <a:avLst/>
              <a:gdLst/>
              <a:ahLst/>
              <a:cxnLst/>
              <a:rect r="r" b="b" t="t" l="l"/>
              <a:pathLst>
                <a:path h="170593" w="1143870">
                  <a:moveTo>
                    <a:pt x="0" y="0"/>
                  </a:moveTo>
                  <a:lnTo>
                    <a:pt x="1143870" y="0"/>
                  </a:lnTo>
                  <a:lnTo>
                    <a:pt x="1143870" y="170593"/>
                  </a:lnTo>
                  <a:lnTo>
                    <a:pt x="0" y="170593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143870" cy="227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140"/>
                </a:lnSpc>
                <a:spcBef>
                  <a:spcPct val="0"/>
                </a:spcBef>
              </a:pPr>
              <a:r>
                <a:rPr lang="en-US" b="true" sz="3000" spc="3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ALEJANDRO CABELLO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2892394" y="2841511"/>
            <a:ext cx="4506770" cy="6620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b="true" sz="3000" i="true" spc="294">
                <a:solidFill>
                  <a:srgbClr val="231F20"/>
                </a:solidFill>
                <a:latin typeface="DM Sans Bold Italics"/>
                <a:ea typeface="DM Sans Bold Italics"/>
                <a:cs typeface="DM Sans Bold Italics"/>
                <a:sym typeface="DM Sans Bold Italics"/>
              </a:rPr>
              <a:t>QA</a:t>
            </a:r>
          </a:p>
          <a:p>
            <a:pPr algn="ctr">
              <a:lnSpc>
                <a:spcPts val="4140"/>
              </a:lnSpc>
            </a:pPr>
          </a:p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2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Capturar  y refinar las </a:t>
            </a:r>
            <a:r>
              <a:rPr lang="en-US" sz="3000" spc="2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necesidades.</a:t>
            </a:r>
          </a:p>
          <a:p>
            <a:pPr algn="l">
              <a:lnSpc>
                <a:spcPts val="4140"/>
              </a:lnSpc>
            </a:pPr>
          </a:p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2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Documentar requisitos.</a:t>
            </a:r>
          </a:p>
          <a:p>
            <a:pPr algn="l">
              <a:lnSpc>
                <a:spcPts val="4140"/>
              </a:lnSpc>
            </a:pPr>
          </a:p>
          <a:p>
            <a:pPr algn="l" marL="647700" indent="-323850" lvl="1">
              <a:lnSpc>
                <a:spcPts val="4140"/>
              </a:lnSpc>
              <a:buFont typeface="Arial"/>
              <a:buChar char="•"/>
            </a:pPr>
            <a:r>
              <a:rPr lang="en-US" sz="3000" spc="294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Realizar pruebas de calidad y seguridad.</a:t>
            </a:r>
          </a:p>
          <a:p>
            <a:pPr algn="l">
              <a:lnSpc>
                <a:spcPts val="2679"/>
              </a:lnSpc>
              <a:spcBef>
                <a:spcPct val="0"/>
              </a:spcBef>
            </a:pPr>
            <a:r>
              <a:rPr lang="en-US" sz="1941" spc="190">
                <a:solidFill>
                  <a:srgbClr val="231F2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5596662" y="355746"/>
            <a:ext cx="7416941" cy="1173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b="true" sz="6999" spc="68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FUNCIONES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9A450">
                <a:alpha val="100000"/>
              </a:srgbClr>
            </a:gs>
            <a:gs pos="100000">
              <a:srgbClr val="1D1B92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69367" y="-10264537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47294" y="-3843198"/>
            <a:ext cx="15841853" cy="16255633"/>
          </a:xfrm>
          <a:custGeom>
            <a:avLst/>
            <a:gdLst/>
            <a:ahLst/>
            <a:cxnLst/>
            <a:rect r="r" b="b" t="t" l="l"/>
            <a:pathLst>
              <a:path h="16255633" w="1584185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379662" y="3890010"/>
            <a:ext cx="7528676" cy="2392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59"/>
              </a:lnSpc>
            </a:pPr>
            <a:r>
              <a:rPr lang="en-US" b="true" sz="6999" spc="685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02 DESCRIPCIÓN</a:t>
            </a:r>
          </a:p>
          <a:p>
            <a:pPr algn="ctr">
              <a:lnSpc>
                <a:spcPts val="9659"/>
              </a:lnSpc>
            </a:pPr>
            <a:r>
              <a:rPr lang="en-US" b="true" sz="6999" spc="685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DEL PROYECTO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7847" y="8515433"/>
            <a:ext cx="7993355" cy="638305"/>
          </a:xfrm>
          <a:custGeom>
            <a:avLst/>
            <a:gdLst/>
            <a:ahLst/>
            <a:cxnLst/>
            <a:rect r="r" b="b" t="t" l="l"/>
            <a:pathLst>
              <a:path h="638305" w="7993355">
                <a:moveTo>
                  <a:pt x="0" y="0"/>
                </a:moveTo>
                <a:lnTo>
                  <a:pt x="7993356" y="0"/>
                </a:lnTo>
                <a:lnTo>
                  <a:pt x="7993356" y="638305"/>
                </a:lnTo>
                <a:lnTo>
                  <a:pt x="0" y="638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016" r="0" b="-1630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7847" y="5486012"/>
            <a:ext cx="7993355" cy="3386673"/>
            <a:chOff x="0" y="0"/>
            <a:chExt cx="10657807" cy="4515565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0657807" cy="4515565"/>
              <a:chOff x="0" y="0"/>
              <a:chExt cx="2900913" cy="122907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900913" cy="1229077"/>
              </a:xfrm>
              <a:custGeom>
                <a:avLst/>
                <a:gdLst/>
                <a:ahLst/>
                <a:cxnLst/>
                <a:rect r="r" b="b" t="t" l="l"/>
                <a:pathLst>
                  <a:path h="1229077" w="2900913">
                    <a:moveTo>
                      <a:pt x="30025" y="0"/>
                    </a:moveTo>
                    <a:lnTo>
                      <a:pt x="2870888" y="0"/>
                    </a:lnTo>
                    <a:cubicBezTo>
                      <a:pt x="2878851" y="0"/>
                      <a:pt x="2886488" y="3163"/>
                      <a:pt x="2892119" y="8794"/>
                    </a:cubicBezTo>
                    <a:cubicBezTo>
                      <a:pt x="2897750" y="14425"/>
                      <a:pt x="2900913" y="22062"/>
                      <a:pt x="2900913" y="30025"/>
                    </a:cubicBezTo>
                    <a:lnTo>
                      <a:pt x="2900913" y="1199052"/>
                    </a:lnTo>
                    <a:cubicBezTo>
                      <a:pt x="2900913" y="1215634"/>
                      <a:pt x="2887471" y="1229077"/>
                      <a:pt x="2870888" y="1229077"/>
                    </a:cubicBezTo>
                    <a:lnTo>
                      <a:pt x="30025" y="1229077"/>
                    </a:lnTo>
                    <a:cubicBezTo>
                      <a:pt x="22062" y="1229077"/>
                      <a:pt x="14425" y="1225913"/>
                      <a:pt x="8794" y="1220283"/>
                    </a:cubicBezTo>
                    <a:cubicBezTo>
                      <a:pt x="3163" y="1214652"/>
                      <a:pt x="0" y="1207015"/>
                      <a:pt x="0" y="1199052"/>
                    </a:cubicBezTo>
                    <a:lnTo>
                      <a:pt x="0" y="30025"/>
                    </a:lnTo>
                    <a:cubicBezTo>
                      <a:pt x="0" y="22062"/>
                      <a:pt x="3163" y="14425"/>
                      <a:pt x="8794" y="8794"/>
                    </a:cubicBezTo>
                    <a:cubicBezTo>
                      <a:pt x="14425" y="3163"/>
                      <a:pt x="22062" y="0"/>
                      <a:pt x="30025" y="0"/>
                    </a:cubicBezTo>
                    <a:close/>
                  </a:path>
                </a:pathLst>
              </a:custGeom>
              <a:solidFill>
                <a:srgbClr val="FFFAEB">
                  <a:alpha val="9882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9525"/>
                <a:ext cx="2900913" cy="1238602"/>
              </a:xfrm>
              <a:prstGeom prst="rect">
                <a:avLst/>
              </a:prstGeom>
            </p:spPr>
            <p:txBody>
              <a:bodyPr anchor="ctr" rtlCol="false" tIns="51341" lIns="51341" bIns="51341" rIns="51341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446130" y="603607"/>
              <a:ext cx="9765547" cy="32797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8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El</a:t>
              </a:r>
              <a:r>
                <a:rPr lang="en-US" b="true" sz="2999">
                  <a:solidFill>
                    <a:srgbClr val="231F2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Jardín Infantil Paloma</a:t>
              </a:r>
              <a:r>
                <a:rPr lang="en-US" sz="2999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es una institución parvularia ubicada en </a:t>
              </a:r>
              <a:r>
                <a:rPr lang="en-US" sz="2999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Viña del Mar,</a:t>
              </a:r>
              <a:r>
                <a:rPr lang="en-US" sz="2999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fundada hace </a:t>
              </a:r>
              <a:r>
                <a:rPr lang="en-US" b="true" sz="2999">
                  <a:solidFill>
                    <a:srgbClr val="231F2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43 años</a:t>
              </a:r>
              <a:r>
                <a:rPr lang="en-US" sz="2999">
                  <a:solidFill>
                    <a:srgbClr val="231F2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, que se enfoca en el </a:t>
              </a:r>
              <a:r>
                <a:rPr lang="en-US" b="true" sz="2999">
                  <a:solidFill>
                    <a:srgbClr val="231F2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desarrollo integral de niñas y niños.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983380" y="2113059"/>
            <a:ext cx="3342290" cy="3372954"/>
            <a:chOff x="0" y="0"/>
            <a:chExt cx="4456387" cy="449727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456387" cy="4497271"/>
            </a:xfrm>
            <a:custGeom>
              <a:avLst/>
              <a:gdLst/>
              <a:ahLst/>
              <a:cxnLst/>
              <a:rect r="r" b="b" t="t" l="l"/>
              <a:pathLst>
                <a:path h="4497271" w="4456387">
                  <a:moveTo>
                    <a:pt x="0" y="0"/>
                  </a:moveTo>
                  <a:lnTo>
                    <a:pt x="4456387" y="0"/>
                  </a:lnTo>
                  <a:lnTo>
                    <a:pt x="4456387" y="4497271"/>
                  </a:lnTo>
                  <a:lnTo>
                    <a:pt x="0" y="44972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01634" y="350050"/>
              <a:ext cx="3853120" cy="2947869"/>
            </a:xfrm>
            <a:custGeom>
              <a:avLst/>
              <a:gdLst/>
              <a:ahLst/>
              <a:cxnLst/>
              <a:rect r="r" b="b" t="t" l="l"/>
              <a:pathLst>
                <a:path h="2947869" w="3853120">
                  <a:moveTo>
                    <a:pt x="0" y="0"/>
                  </a:moveTo>
                  <a:lnTo>
                    <a:pt x="3853119" y="0"/>
                  </a:lnTo>
                  <a:lnTo>
                    <a:pt x="3853119" y="2947869"/>
                  </a:lnTo>
                  <a:lnTo>
                    <a:pt x="0" y="29478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9163050" y="3630994"/>
            <a:ext cx="4352190" cy="3353788"/>
          </a:xfrm>
          <a:custGeom>
            <a:avLst/>
            <a:gdLst/>
            <a:ahLst/>
            <a:cxnLst/>
            <a:rect r="r" b="b" t="t" l="l"/>
            <a:pathLst>
              <a:path h="3353788" w="4352190">
                <a:moveTo>
                  <a:pt x="0" y="0"/>
                </a:moveTo>
                <a:lnTo>
                  <a:pt x="4352190" y="0"/>
                </a:lnTo>
                <a:lnTo>
                  <a:pt x="4352190" y="3353788"/>
                </a:lnTo>
                <a:lnTo>
                  <a:pt x="0" y="33537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561" t="-1265" r="0" b="-44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650127" y="190279"/>
            <a:ext cx="4390290" cy="3290768"/>
          </a:xfrm>
          <a:custGeom>
            <a:avLst/>
            <a:gdLst/>
            <a:ahLst/>
            <a:cxnLst/>
            <a:rect r="r" b="b" t="t" l="l"/>
            <a:pathLst>
              <a:path h="3290768" w="4390290">
                <a:moveTo>
                  <a:pt x="0" y="0"/>
                </a:moveTo>
                <a:lnTo>
                  <a:pt x="4390290" y="0"/>
                </a:lnTo>
                <a:lnTo>
                  <a:pt x="4390290" y="3290768"/>
                </a:lnTo>
                <a:lnTo>
                  <a:pt x="0" y="32907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650127" y="3660508"/>
            <a:ext cx="4390290" cy="3290768"/>
          </a:xfrm>
          <a:custGeom>
            <a:avLst/>
            <a:gdLst/>
            <a:ahLst/>
            <a:cxnLst/>
            <a:rect r="r" b="b" t="t" l="l"/>
            <a:pathLst>
              <a:path h="3290768" w="4390290">
                <a:moveTo>
                  <a:pt x="0" y="0"/>
                </a:moveTo>
                <a:lnTo>
                  <a:pt x="4390290" y="0"/>
                </a:lnTo>
                <a:lnTo>
                  <a:pt x="4390290" y="3290768"/>
                </a:lnTo>
                <a:lnTo>
                  <a:pt x="0" y="32907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700337" y="7134728"/>
            <a:ext cx="4340080" cy="2961993"/>
          </a:xfrm>
          <a:custGeom>
            <a:avLst/>
            <a:gdLst/>
            <a:ahLst/>
            <a:cxnLst/>
            <a:rect r="r" b="b" t="t" l="l"/>
            <a:pathLst>
              <a:path h="2961993" w="4340080">
                <a:moveTo>
                  <a:pt x="0" y="0"/>
                </a:moveTo>
                <a:lnTo>
                  <a:pt x="4340080" y="0"/>
                </a:lnTo>
                <a:lnTo>
                  <a:pt x="4340080" y="2961993"/>
                </a:lnTo>
                <a:lnTo>
                  <a:pt x="0" y="29619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486" t="-18329" r="-3253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144000" y="190279"/>
            <a:ext cx="4390290" cy="3290768"/>
          </a:xfrm>
          <a:custGeom>
            <a:avLst/>
            <a:gdLst/>
            <a:ahLst/>
            <a:cxnLst/>
            <a:rect r="r" b="b" t="t" l="l"/>
            <a:pathLst>
              <a:path h="3290768" w="4390290">
                <a:moveTo>
                  <a:pt x="0" y="0"/>
                </a:moveTo>
                <a:lnTo>
                  <a:pt x="4390290" y="0"/>
                </a:lnTo>
                <a:lnTo>
                  <a:pt x="4390290" y="3290768"/>
                </a:lnTo>
                <a:lnTo>
                  <a:pt x="0" y="32907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144000" y="7134728"/>
            <a:ext cx="4390290" cy="2950911"/>
          </a:xfrm>
          <a:custGeom>
            <a:avLst/>
            <a:gdLst/>
            <a:ahLst/>
            <a:cxnLst/>
            <a:rect r="r" b="b" t="t" l="l"/>
            <a:pathLst>
              <a:path h="2950911" w="4390290">
                <a:moveTo>
                  <a:pt x="0" y="0"/>
                </a:moveTo>
                <a:lnTo>
                  <a:pt x="4390290" y="0"/>
                </a:lnTo>
                <a:lnTo>
                  <a:pt x="4390290" y="2950911"/>
                </a:lnTo>
                <a:lnTo>
                  <a:pt x="0" y="29509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11517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304365" y="719247"/>
            <a:ext cx="6700319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49"/>
              </a:lnSpc>
            </a:pPr>
            <a:r>
              <a:rPr lang="en-US" b="true" sz="6999" spc="685">
                <a:solidFill>
                  <a:srgbClr val="1A1A1A"/>
                </a:solidFill>
                <a:latin typeface="Oswald Bold"/>
                <a:ea typeface="Oswald Bold"/>
                <a:cs typeface="Oswald Bold"/>
                <a:sym typeface="Oswald Bold"/>
              </a:rPr>
              <a:t>INSTITUCIÓN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5548" y="5924211"/>
            <a:ext cx="7349610" cy="586899"/>
          </a:xfrm>
          <a:custGeom>
            <a:avLst/>
            <a:gdLst/>
            <a:ahLst/>
            <a:cxnLst/>
            <a:rect r="r" b="b" t="t" l="l"/>
            <a:pathLst>
              <a:path h="586899" w="7349610">
                <a:moveTo>
                  <a:pt x="0" y="0"/>
                </a:moveTo>
                <a:lnTo>
                  <a:pt x="7349611" y="0"/>
                </a:lnTo>
                <a:lnTo>
                  <a:pt x="7349611" y="586900"/>
                </a:lnTo>
                <a:lnTo>
                  <a:pt x="0" y="586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016" r="0" b="-1630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62841" y="5924211"/>
            <a:ext cx="7349610" cy="586899"/>
          </a:xfrm>
          <a:custGeom>
            <a:avLst/>
            <a:gdLst/>
            <a:ahLst/>
            <a:cxnLst/>
            <a:rect r="r" b="b" t="t" l="l"/>
            <a:pathLst>
              <a:path h="586899" w="7349610">
                <a:moveTo>
                  <a:pt x="0" y="0"/>
                </a:moveTo>
                <a:lnTo>
                  <a:pt x="7349611" y="0"/>
                </a:lnTo>
                <a:lnTo>
                  <a:pt x="7349611" y="586900"/>
                </a:lnTo>
                <a:lnTo>
                  <a:pt x="0" y="586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016" r="0" b="-1630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5548" y="7652477"/>
            <a:ext cx="7349610" cy="586899"/>
          </a:xfrm>
          <a:custGeom>
            <a:avLst/>
            <a:gdLst/>
            <a:ahLst/>
            <a:cxnLst/>
            <a:rect r="r" b="b" t="t" l="l"/>
            <a:pathLst>
              <a:path h="586899" w="7349610">
                <a:moveTo>
                  <a:pt x="0" y="0"/>
                </a:moveTo>
                <a:lnTo>
                  <a:pt x="7349611" y="0"/>
                </a:lnTo>
                <a:lnTo>
                  <a:pt x="7349611" y="586899"/>
                </a:lnTo>
                <a:lnTo>
                  <a:pt x="0" y="5868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016" r="0" b="-1630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62841" y="7945926"/>
            <a:ext cx="7349610" cy="586899"/>
          </a:xfrm>
          <a:custGeom>
            <a:avLst/>
            <a:gdLst/>
            <a:ahLst/>
            <a:cxnLst/>
            <a:rect r="r" b="b" t="t" l="l"/>
            <a:pathLst>
              <a:path h="586899" w="7349610">
                <a:moveTo>
                  <a:pt x="0" y="0"/>
                </a:moveTo>
                <a:lnTo>
                  <a:pt x="7349611" y="0"/>
                </a:lnTo>
                <a:lnTo>
                  <a:pt x="7349611" y="586900"/>
                </a:lnTo>
                <a:lnTo>
                  <a:pt x="0" y="5869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1016" r="0" b="-16308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75548" y="4787696"/>
            <a:ext cx="7358742" cy="1383567"/>
            <a:chOff x="0" y="0"/>
            <a:chExt cx="2733755" cy="51399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33755" cy="513992"/>
            </a:xfrm>
            <a:custGeom>
              <a:avLst/>
              <a:gdLst/>
              <a:ahLst/>
              <a:cxnLst/>
              <a:rect r="r" b="b" t="t" l="l"/>
              <a:pathLst>
                <a:path h="513992" w="2733755">
                  <a:moveTo>
                    <a:pt x="32614" y="0"/>
                  </a:moveTo>
                  <a:lnTo>
                    <a:pt x="2701141" y="0"/>
                  </a:lnTo>
                  <a:cubicBezTo>
                    <a:pt x="2709791" y="0"/>
                    <a:pt x="2718086" y="3436"/>
                    <a:pt x="2724203" y="9552"/>
                  </a:cubicBezTo>
                  <a:cubicBezTo>
                    <a:pt x="2730319" y="15669"/>
                    <a:pt x="2733755" y="23964"/>
                    <a:pt x="2733755" y="32614"/>
                  </a:cubicBezTo>
                  <a:lnTo>
                    <a:pt x="2733755" y="481378"/>
                  </a:lnTo>
                  <a:cubicBezTo>
                    <a:pt x="2733755" y="499390"/>
                    <a:pt x="2719153" y="513992"/>
                    <a:pt x="2701141" y="513992"/>
                  </a:cubicBezTo>
                  <a:lnTo>
                    <a:pt x="32614" y="513992"/>
                  </a:lnTo>
                  <a:cubicBezTo>
                    <a:pt x="23964" y="513992"/>
                    <a:pt x="15669" y="510556"/>
                    <a:pt x="9552" y="504439"/>
                  </a:cubicBezTo>
                  <a:cubicBezTo>
                    <a:pt x="3436" y="498323"/>
                    <a:pt x="0" y="490028"/>
                    <a:pt x="0" y="481378"/>
                  </a:cubicBezTo>
                  <a:lnTo>
                    <a:pt x="0" y="32614"/>
                  </a:lnTo>
                  <a:cubicBezTo>
                    <a:pt x="0" y="23964"/>
                    <a:pt x="3436" y="15669"/>
                    <a:pt x="9552" y="9552"/>
                  </a:cubicBezTo>
                  <a:cubicBezTo>
                    <a:pt x="15669" y="3436"/>
                    <a:pt x="23964" y="0"/>
                    <a:pt x="32614" y="0"/>
                  </a:cubicBezTo>
                  <a:close/>
                </a:path>
              </a:pathLst>
            </a:custGeom>
            <a:solidFill>
              <a:srgbClr val="FFFAEB">
                <a:alpha val="9882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33755" cy="552092"/>
            </a:xfrm>
            <a:prstGeom prst="rect">
              <a:avLst/>
            </a:prstGeom>
          </p:spPr>
          <p:txBody>
            <a:bodyPr anchor="ctr" rtlCol="false" tIns="50155" lIns="50155" bIns="50155" rIns="50155"/>
            <a:lstStyle/>
            <a:p>
              <a:pPr algn="l" marL="647700" indent="-323850" lvl="1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Existen </a:t>
              </a:r>
              <a:r>
                <a:rPr lang="en-US" b="true" sz="3000">
                  <a:solidFill>
                    <a:srgbClr val="000000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ineficiencias y dificultades</a:t>
              </a:r>
              <a:r>
                <a:rPr lang="en-US" sz="3000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 de actualización informativa.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75548" y="6840542"/>
            <a:ext cx="7358742" cy="1131586"/>
            <a:chOff x="0" y="0"/>
            <a:chExt cx="3342506" cy="5139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42506" cy="513992"/>
            </a:xfrm>
            <a:custGeom>
              <a:avLst/>
              <a:gdLst/>
              <a:ahLst/>
              <a:cxnLst/>
              <a:rect r="r" b="b" t="t" l="l"/>
              <a:pathLst>
                <a:path h="513992" w="3342506">
                  <a:moveTo>
                    <a:pt x="32614" y="0"/>
                  </a:moveTo>
                  <a:lnTo>
                    <a:pt x="3309892" y="0"/>
                  </a:lnTo>
                  <a:cubicBezTo>
                    <a:pt x="3318542" y="0"/>
                    <a:pt x="3326837" y="3436"/>
                    <a:pt x="3332954" y="9552"/>
                  </a:cubicBezTo>
                  <a:cubicBezTo>
                    <a:pt x="3339070" y="15669"/>
                    <a:pt x="3342506" y="23964"/>
                    <a:pt x="3342506" y="32614"/>
                  </a:cubicBezTo>
                  <a:lnTo>
                    <a:pt x="3342506" y="481378"/>
                  </a:lnTo>
                  <a:cubicBezTo>
                    <a:pt x="3342506" y="490028"/>
                    <a:pt x="3339070" y="498323"/>
                    <a:pt x="3332954" y="504439"/>
                  </a:cubicBezTo>
                  <a:cubicBezTo>
                    <a:pt x="3326837" y="510556"/>
                    <a:pt x="3318542" y="513992"/>
                    <a:pt x="3309892" y="513992"/>
                  </a:cubicBezTo>
                  <a:lnTo>
                    <a:pt x="32614" y="513992"/>
                  </a:lnTo>
                  <a:cubicBezTo>
                    <a:pt x="23964" y="513992"/>
                    <a:pt x="15669" y="510556"/>
                    <a:pt x="9552" y="504439"/>
                  </a:cubicBezTo>
                  <a:cubicBezTo>
                    <a:pt x="3436" y="498323"/>
                    <a:pt x="0" y="490028"/>
                    <a:pt x="0" y="481378"/>
                  </a:cubicBezTo>
                  <a:lnTo>
                    <a:pt x="0" y="32614"/>
                  </a:lnTo>
                  <a:cubicBezTo>
                    <a:pt x="0" y="23964"/>
                    <a:pt x="3436" y="15669"/>
                    <a:pt x="9552" y="9552"/>
                  </a:cubicBezTo>
                  <a:cubicBezTo>
                    <a:pt x="15669" y="3436"/>
                    <a:pt x="23964" y="0"/>
                    <a:pt x="32614" y="0"/>
                  </a:cubicBezTo>
                  <a:close/>
                </a:path>
              </a:pathLst>
            </a:custGeom>
            <a:solidFill>
              <a:srgbClr val="FFFAEB">
                <a:alpha val="98824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342506" cy="552092"/>
            </a:xfrm>
            <a:prstGeom prst="rect">
              <a:avLst/>
            </a:prstGeom>
          </p:spPr>
          <p:txBody>
            <a:bodyPr anchor="ctr" rtlCol="false" tIns="41021" lIns="41021" bIns="41021" rIns="41021"/>
            <a:lstStyle/>
            <a:p>
              <a:pPr algn="l" marL="647700" indent="-323850" lvl="1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La comunicación a apoderados está </a:t>
              </a:r>
              <a:r>
                <a:rPr lang="en-US" b="true" sz="3000">
                  <a:solidFill>
                    <a:srgbClr val="000000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limitada a la presencialidad.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583581" y="7200319"/>
            <a:ext cx="6742676" cy="392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89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9653710" y="4782845"/>
            <a:ext cx="7358742" cy="1388418"/>
            <a:chOff x="0" y="0"/>
            <a:chExt cx="2724204" cy="51399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24204" cy="513992"/>
            </a:xfrm>
            <a:custGeom>
              <a:avLst/>
              <a:gdLst/>
              <a:ahLst/>
              <a:cxnLst/>
              <a:rect r="r" b="b" t="t" l="l"/>
              <a:pathLst>
                <a:path h="513992" w="2724204">
                  <a:moveTo>
                    <a:pt x="32614" y="0"/>
                  </a:moveTo>
                  <a:lnTo>
                    <a:pt x="2691590" y="0"/>
                  </a:lnTo>
                  <a:cubicBezTo>
                    <a:pt x="2700240" y="0"/>
                    <a:pt x="2708536" y="3436"/>
                    <a:pt x="2714652" y="9552"/>
                  </a:cubicBezTo>
                  <a:cubicBezTo>
                    <a:pt x="2720768" y="15669"/>
                    <a:pt x="2724204" y="23964"/>
                    <a:pt x="2724204" y="32614"/>
                  </a:cubicBezTo>
                  <a:lnTo>
                    <a:pt x="2724204" y="481378"/>
                  </a:lnTo>
                  <a:cubicBezTo>
                    <a:pt x="2724204" y="499390"/>
                    <a:pt x="2709603" y="513992"/>
                    <a:pt x="2691590" y="513992"/>
                  </a:cubicBezTo>
                  <a:lnTo>
                    <a:pt x="32614" y="513992"/>
                  </a:lnTo>
                  <a:cubicBezTo>
                    <a:pt x="23964" y="513992"/>
                    <a:pt x="15669" y="510556"/>
                    <a:pt x="9552" y="504439"/>
                  </a:cubicBezTo>
                  <a:cubicBezTo>
                    <a:pt x="3436" y="498323"/>
                    <a:pt x="0" y="490028"/>
                    <a:pt x="0" y="481378"/>
                  </a:cubicBezTo>
                  <a:lnTo>
                    <a:pt x="0" y="32614"/>
                  </a:lnTo>
                  <a:cubicBezTo>
                    <a:pt x="0" y="23964"/>
                    <a:pt x="3436" y="15669"/>
                    <a:pt x="9552" y="9552"/>
                  </a:cubicBezTo>
                  <a:cubicBezTo>
                    <a:pt x="15669" y="3436"/>
                    <a:pt x="23964" y="0"/>
                    <a:pt x="32614" y="0"/>
                  </a:cubicBezTo>
                  <a:close/>
                </a:path>
              </a:pathLst>
            </a:custGeom>
            <a:solidFill>
              <a:srgbClr val="FFFAEB">
                <a:alpha val="98824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2724204" cy="542567"/>
            </a:xfrm>
            <a:prstGeom prst="rect">
              <a:avLst/>
            </a:prstGeom>
          </p:spPr>
          <p:txBody>
            <a:bodyPr anchor="ctr" rtlCol="false" tIns="50331" lIns="50331" bIns="50331" rIns="50331"/>
            <a:lstStyle/>
            <a:p>
              <a:pPr algn="l" marL="647698" indent="-323849" lvl="1">
                <a:lnSpc>
                  <a:spcPts val="3899"/>
                </a:lnSpc>
                <a:buFont typeface="Arial"/>
                <a:buChar char="•"/>
              </a:pPr>
              <a:r>
                <a:rPr lang="en-US" sz="2999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Existe </a:t>
              </a:r>
              <a:r>
                <a:rPr lang="en-US" b="true" sz="2999">
                  <a:solidFill>
                    <a:srgbClr val="000000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alto riesgo de la seguridad</a:t>
              </a:r>
              <a:r>
                <a:rPr lang="en-US" sz="2999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 de los datos personales.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961743" y="5219078"/>
            <a:ext cx="6742676" cy="487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3"/>
              </a:lnSpc>
              <a:spcBef>
                <a:spcPct val="0"/>
              </a:spcBef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9653710" y="6840542"/>
            <a:ext cx="7358742" cy="1398834"/>
            <a:chOff x="0" y="0"/>
            <a:chExt cx="2733755" cy="5196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733755" cy="519663"/>
            </a:xfrm>
            <a:custGeom>
              <a:avLst/>
              <a:gdLst/>
              <a:ahLst/>
              <a:cxnLst/>
              <a:rect r="r" b="b" t="t" l="l"/>
              <a:pathLst>
                <a:path h="519663" w="2733755">
                  <a:moveTo>
                    <a:pt x="32614" y="0"/>
                  </a:moveTo>
                  <a:lnTo>
                    <a:pt x="2701141" y="0"/>
                  </a:lnTo>
                  <a:cubicBezTo>
                    <a:pt x="2709791" y="0"/>
                    <a:pt x="2718086" y="3436"/>
                    <a:pt x="2724203" y="9552"/>
                  </a:cubicBezTo>
                  <a:cubicBezTo>
                    <a:pt x="2730319" y="15669"/>
                    <a:pt x="2733755" y="23964"/>
                    <a:pt x="2733755" y="32614"/>
                  </a:cubicBezTo>
                  <a:lnTo>
                    <a:pt x="2733755" y="487049"/>
                  </a:lnTo>
                  <a:cubicBezTo>
                    <a:pt x="2733755" y="505062"/>
                    <a:pt x="2719153" y="519663"/>
                    <a:pt x="2701141" y="519663"/>
                  </a:cubicBezTo>
                  <a:lnTo>
                    <a:pt x="32614" y="519663"/>
                  </a:lnTo>
                  <a:cubicBezTo>
                    <a:pt x="23964" y="519663"/>
                    <a:pt x="15669" y="516227"/>
                    <a:pt x="9552" y="510111"/>
                  </a:cubicBezTo>
                  <a:cubicBezTo>
                    <a:pt x="3436" y="503995"/>
                    <a:pt x="0" y="495699"/>
                    <a:pt x="0" y="487049"/>
                  </a:cubicBezTo>
                  <a:lnTo>
                    <a:pt x="0" y="32614"/>
                  </a:lnTo>
                  <a:cubicBezTo>
                    <a:pt x="0" y="23964"/>
                    <a:pt x="3436" y="15669"/>
                    <a:pt x="9552" y="9552"/>
                  </a:cubicBezTo>
                  <a:cubicBezTo>
                    <a:pt x="15669" y="3436"/>
                    <a:pt x="23964" y="0"/>
                    <a:pt x="32614" y="0"/>
                  </a:cubicBezTo>
                  <a:close/>
                </a:path>
              </a:pathLst>
            </a:custGeom>
            <a:solidFill>
              <a:srgbClr val="FFFAEB">
                <a:alpha val="9882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733755" cy="557763"/>
            </a:xfrm>
            <a:prstGeom prst="rect">
              <a:avLst/>
            </a:prstGeom>
          </p:spPr>
          <p:txBody>
            <a:bodyPr anchor="ctr" rtlCol="false" tIns="50155" lIns="50155" bIns="50155" rIns="50155"/>
            <a:lstStyle/>
            <a:p>
              <a:pPr algn="l" marL="647700" indent="-323850" lvl="1">
                <a:lnSpc>
                  <a:spcPts val="39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Se requiere </a:t>
              </a:r>
              <a:r>
                <a:rPr lang="en-US" b="true" sz="3000">
                  <a:solidFill>
                    <a:srgbClr val="000000">
                      <a:alpha val="98824"/>
                    </a:srgbClr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modernizar el sistema</a:t>
              </a:r>
              <a:r>
                <a:rPr lang="en-US" sz="3000">
                  <a:solidFill>
                    <a:srgbClr val="000000">
                      <a:alpha val="98824"/>
                    </a:srgbClr>
                  </a:solidFill>
                  <a:latin typeface="Open Sauce"/>
                  <a:ea typeface="Open Sauce"/>
                  <a:cs typeface="Open Sauce"/>
                  <a:sym typeface="Open Sauce"/>
                </a:rPr>
                <a:t> de registro y comunicación.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708690" y="2700338"/>
            <a:ext cx="6870620" cy="1203825"/>
            <a:chOff x="0" y="0"/>
            <a:chExt cx="9160827" cy="16051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22888"/>
              <a:ext cx="1582211" cy="1582211"/>
            </a:xfrm>
            <a:custGeom>
              <a:avLst/>
              <a:gdLst/>
              <a:ahLst/>
              <a:cxnLst/>
              <a:rect r="r" b="b" t="t" l="l"/>
              <a:pathLst>
                <a:path h="1582211" w="1582211">
                  <a:moveTo>
                    <a:pt x="0" y="0"/>
                  </a:moveTo>
                  <a:lnTo>
                    <a:pt x="1582211" y="0"/>
                  </a:lnTo>
                  <a:lnTo>
                    <a:pt x="1582211" y="1582212"/>
                  </a:lnTo>
                  <a:lnTo>
                    <a:pt x="0" y="1582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597327" y="97003"/>
              <a:ext cx="1433981" cy="1433981"/>
            </a:xfrm>
            <a:custGeom>
              <a:avLst/>
              <a:gdLst/>
              <a:ahLst/>
              <a:cxnLst/>
              <a:rect r="r" b="b" t="t" l="l"/>
              <a:pathLst>
                <a:path h="1433981" w="1433981">
                  <a:moveTo>
                    <a:pt x="0" y="0"/>
                  </a:moveTo>
                  <a:lnTo>
                    <a:pt x="1433982" y="0"/>
                  </a:lnTo>
                  <a:lnTo>
                    <a:pt x="1433982" y="1433982"/>
                  </a:lnTo>
                  <a:lnTo>
                    <a:pt x="0" y="14339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5045691" y="0"/>
              <a:ext cx="1605100" cy="1605100"/>
            </a:xfrm>
            <a:custGeom>
              <a:avLst/>
              <a:gdLst/>
              <a:ahLst/>
              <a:cxnLst/>
              <a:rect r="r" b="b" t="t" l="l"/>
              <a:pathLst>
                <a:path h="1605100" w="1605100">
                  <a:moveTo>
                    <a:pt x="0" y="0"/>
                  </a:moveTo>
                  <a:lnTo>
                    <a:pt x="1605100" y="0"/>
                  </a:lnTo>
                  <a:lnTo>
                    <a:pt x="1605100" y="1605100"/>
                  </a:lnTo>
                  <a:lnTo>
                    <a:pt x="0" y="16051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7665173" y="66167"/>
              <a:ext cx="1495654" cy="1495654"/>
            </a:xfrm>
            <a:custGeom>
              <a:avLst/>
              <a:gdLst/>
              <a:ahLst/>
              <a:cxnLst/>
              <a:rect r="r" b="b" t="t" l="l"/>
              <a:pathLst>
                <a:path h="1495654" w="1495654">
                  <a:moveTo>
                    <a:pt x="0" y="0"/>
                  </a:moveTo>
                  <a:lnTo>
                    <a:pt x="1495654" y="0"/>
                  </a:lnTo>
                  <a:lnTo>
                    <a:pt x="1495654" y="1495654"/>
                  </a:lnTo>
                  <a:lnTo>
                    <a:pt x="0" y="1495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3449832" y="869156"/>
            <a:ext cx="1138833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49"/>
              </a:lnSpc>
            </a:pPr>
            <a:r>
              <a:rPr lang="en-US" b="true" sz="6999" spc="68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PROBLEMA O DOLOR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2334" y="3025685"/>
            <a:ext cx="5579028" cy="4764791"/>
          </a:xfrm>
          <a:custGeom>
            <a:avLst/>
            <a:gdLst/>
            <a:ahLst/>
            <a:cxnLst/>
            <a:rect r="r" b="b" t="t" l="l"/>
            <a:pathLst>
              <a:path h="4764791" w="5579028">
                <a:moveTo>
                  <a:pt x="0" y="0"/>
                </a:moveTo>
                <a:lnTo>
                  <a:pt x="5579027" y="0"/>
                </a:lnTo>
                <a:lnTo>
                  <a:pt x="5579027" y="4764791"/>
                </a:lnTo>
                <a:lnTo>
                  <a:pt x="0" y="4764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15" t="-39614" r="-12503" b="-10834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50767" y="3025685"/>
            <a:ext cx="5086159" cy="4764791"/>
          </a:xfrm>
          <a:custGeom>
            <a:avLst/>
            <a:gdLst/>
            <a:ahLst/>
            <a:cxnLst/>
            <a:rect r="r" b="b" t="t" l="l"/>
            <a:pathLst>
              <a:path h="4764791" w="5086159">
                <a:moveTo>
                  <a:pt x="0" y="0"/>
                </a:moveTo>
                <a:lnTo>
                  <a:pt x="5086159" y="0"/>
                </a:lnTo>
                <a:lnTo>
                  <a:pt x="5086159" y="4764791"/>
                </a:lnTo>
                <a:lnTo>
                  <a:pt x="0" y="4764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285" t="-8843" r="-140863" b="-4916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49832" y="869156"/>
            <a:ext cx="11388335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49"/>
              </a:lnSpc>
            </a:pPr>
            <a:r>
              <a:rPr lang="en-US" b="true" sz="6999" spc="685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PROBLEMA O DOLOR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82334" y="7790476"/>
            <a:ext cx="5579028" cy="445510"/>
          </a:xfrm>
          <a:custGeom>
            <a:avLst/>
            <a:gdLst/>
            <a:ahLst/>
            <a:cxnLst/>
            <a:rect r="r" b="b" t="t" l="l"/>
            <a:pathLst>
              <a:path h="445510" w="5579028">
                <a:moveTo>
                  <a:pt x="0" y="0"/>
                </a:moveTo>
                <a:lnTo>
                  <a:pt x="5579027" y="0"/>
                </a:lnTo>
                <a:lnTo>
                  <a:pt x="5579027" y="445510"/>
                </a:lnTo>
                <a:lnTo>
                  <a:pt x="0" y="4455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1016" r="0" b="-1630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50767" y="7837600"/>
            <a:ext cx="5086159" cy="406153"/>
          </a:xfrm>
          <a:custGeom>
            <a:avLst/>
            <a:gdLst/>
            <a:ahLst/>
            <a:cxnLst/>
            <a:rect r="r" b="b" t="t" l="l"/>
            <a:pathLst>
              <a:path h="406153" w="5086159">
                <a:moveTo>
                  <a:pt x="0" y="0"/>
                </a:moveTo>
                <a:lnTo>
                  <a:pt x="5086159" y="0"/>
                </a:lnTo>
                <a:lnTo>
                  <a:pt x="5086159" y="406153"/>
                </a:lnTo>
                <a:lnTo>
                  <a:pt x="0" y="406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1016" r="0" b="-16308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60525" y="7790476"/>
            <a:ext cx="5045141" cy="402877"/>
          </a:xfrm>
          <a:custGeom>
            <a:avLst/>
            <a:gdLst/>
            <a:ahLst/>
            <a:cxnLst/>
            <a:rect r="r" b="b" t="t" l="l"/>
            <a:pathLst>
              <a:path h="402877" w="5045141">
                <a:moveTo>
                  <a:pt x="0" y="0"/>
                </a:moveTo>
                <a:lnTo>
                  <a:pt x="5045141" y="0"/>
                </a:lnTo>
                <a:lnTo>
                  <a:pt x="5045141" y="402877"/>
                </a:lnTo>
                <a:lnTo>
                  <a:pt x="0" y="4028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31016" r="0" b="-1630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27860" y="3025685"/>
            <a:ext cx="5077807" cy="4764791"/>
          </a:xfrm>
          <a:custGeom>
            <a:avLst/>
            <a:gdLst/>
            <a:ahLst/>
            <a:cxnLst/>
            <a:rect r="r" b="b" t="t" l="l"/>
            <a:pathLst>
              <a:path h="4764791" w="5077807">
                <a:moveTo>
                  <a:pt x="0" y="0"/>
                </a:moveTo>
                <a:lnTo>
                  <a:pt x="5077806" y="0"/>
                </a:lnTo>
                <a:lnTo>
                  <a:pt x="5077806" y="4764791"/>
                </a:lnTo>
                <a:lnTo>
                  <a:pt x="0" y="47647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6783" t="-19785" r="-42799" b="-53805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DAGPqR_uxQo</dc:identifier>
  <dcterms:modified xsi:type="dcterms:W3CDTF">2011-08-01T06:04:30Z</dcterms:modified>
  <cp:revision>1</cp:revision>
  <dc:title>Presentación Proyecto</dc:title>
</cp:coreProperties>
</file>